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6"/>
  </p:handoutMasterIdLst>
  <p:sldIdLst>
    <p:sldId id="256" r:id="rId2"/>
    <p:sldId id="257" r:id="rId3"/>
    <p:sldId id="258" r:id="rId4"/>
    <p:sldId id="263" r:id="rId5"/>
    <p:sldId id="259" r:id="rId6"/>
    <p:sldId id="264" r:id="rId7"/>
    <p:sldId id="265" r:id="rId8"/>
    <p:sldId id="279" r:id="rId9"/>
    <p:sldId id="266" r:id="rId10"/>
    <p:sldId id="267" r:id="rId11"/>
    <p:sldId id="268" r:id="rId12"/>
    <p:sldId id="269" r:id="rId13"/>
    <p:sldId id="270" r:id="rId14"/>
    <p:sldId id="271" r:id="rId15"/>
    <p:sldId id="272" r:id="rId16"/>
    <p:sldId id="274" r:id="rId17"/>
    <p:sldId id="275" r:id="rId18"/>
    <p:sldId id="278" r:id="rId19"/>
    <p:sldId id="277" r:id="rId20"/>
    <p:sldId id="273" r:id="rId21"/>
    <p:sldId id="260" r:id="rId22"/>
    <p:sldId id="280" r:id="rId23"/>
    <p:sldId id="261" r:id="rId24"/>
    <p:sldId id="262" r:id="rId25"/>
  </p:sldIdLst>
  <p:sldSz cx="9144000" cy="6858000" type="screen4x3"/>
  <p:notesSz cx="6881813"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1" d="100"/>
          <a:sy n="71" d="100"/>
        </p:scale>
        <p:origin x="93348" y="-294"/>
      </p:cViewPr>
      <p:guideLst>
        <p:guide orient="horz" pos="912"/>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1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5138"/>
          </a:xfrm>
          <a:prstGeom prst="rect">
            <a:avLst/>
          </a:prstGeom>
        </p:spPr>
        <p:txBody>
          <a:bodyPr vert="horz" lIns="92446" tIns="46223" rIns="92446" bIns="46223"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97313" y="0"/>
            <a:ext cx="2982912" cy="465138"/>
          </a:xfrm>
          <a:prstGeom prst="rect">
            <a:avLst/>
          </a:prstGeom>
        </p:spPr>
        <p:txBody>
          <a:bodyPr vert="horz" lIns="92446" tIns="46223" rIns="92446" bIns="46223" rtlCol="0"/>
          <a:lstStyle>
            <a:lvl1pPr algn="r" fontAlgn="auto">
              <a:spcBef>
                <a:spcPts val="0"/>
              </a:spcBef>
              <a:spcAft>
                <a:spcPts val="0"/>
              </a:spcAft>
              <a:defRPr sz="1200" smtClean="0">
                <a:latin typeface="+mn-lt"/>
              </a:defRPr>
            </a:lvl1pPr>
          </a:lstStyle>
          <a:p>
            <a:pPr>
              <a:defRPr/>
            </a:pPr>
            <a:fld id="{DB70EAC0-BF9D-430D-B575-215C7855FCFB}" type="datetimeFigureOut">
              <a:rPr lang="en-US"/>
              <a:pPr>
                <a:defRPr/>
              </a:pPr>
              <a:t>5/2/2012</a:t>
            </a:fld>
            <a:endParaRPr lang="en-US"/>
          </a:p>
        </p:txBody>
      </p:sp>
      <p:sp>
        <p:nvSpPr>
          <p:cNvPr id="4" name="Footer Placeholder 3"/>
          <p:cNvSpPr>
            <a:spLocks noGrp="1"/>
          </p:cNvSpPr>
          <p:nvPr>
            <p:ph type="ftr" sz="quarter" idx="2"/>
          </p:nvPr>
        </p:nvSpPr>
        <p:spPr>
          <a:xfrm>
            <a:off x="0" y="8829675"/>
            <a:ext cx="2982913" cy="465138"/>
          </a:xfrm>
          <a:prstGeom prst="rect">
            <a:avLst/>
          </a:prstGeom>
        </p:spPr>
        <p:txBody>
          <a:bodyPr vert="horz" lIns="92446" tIns="46223" rIns="92446" bIns="46223"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97313" y="8829675"/>
            <a:ext cx="2982912" cy="465138"/>
          </a:xfrm>
          <a:prstGeom prst="rect">
            <a:avLst/>
          </a:prstGeom>
        </p:spPr>
        <p:txBody>
          <a:bodyPr vert="horz" lIns="92446" tIns="46223" rIns="92446" bIns="46223" rtlCol="0" anchor="b"/>
          <a:lstStyle>
            <a:lvl1pPr algn="r" fontAlgn="auto">
              <a:spcBef>
                <a:spcPts val="0"/>
              </a:spcBef>
              <a:spcAft>
                <a:spcPts val="0"/>
              </a:spcAft>
              <a:defRPr sz="1200" smtClean="0">
                <a:latin typeface="+mn-lt"/>
              </a:defRPr>
            </a:lvl1pPr>
          </a:lstStyle>
          <a:p>
            <a:pPr>
              <a:defRPr/>
            </a:pPr>
            <a:fld id="{AB70206A-4B92-41C3-952F-C40EFABB297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6E09C30-D4E0-4881-9236-B327463A37B0}" type="datetimeFigureOut">
              <a:rPr lang="en-US"/>
              <a:pPr>
                <a:defRPr/>
              </a:pPr>
              <a:t>5/2/2012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09DEF9-18D0-40DD-968B-E39F81018F1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6CBF611-A003-4905-B056-FA6EE5727268}" type="datetimeFigureOut">
              <a:rPr lang="en-US"/>
              <a:pPr>
                <a:defRPr/>
              </a:pPr>
              <a:t>5/2/2012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CE5C77B-CEBD-4E74-A42A-23DD527A966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78CE000-1CFD-40DF-9204-276E71CE35DF}" type="datetimeFigureOut">
              <a:rPr lang="en-US"/>
              <a:pPr>
                <a:defRPr/>
              </a:pPr>
              <a:t>5/2/2012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2A13777-1514-4353-9033-B66B1FE548D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5878EE5-686F-442B-9079-AF7F1D0C4CFE}" type="datetimeFigureOut">
              <a:rPr lang="en-US"/>
              <a:pPr>
                <a:defRPr/>
              </a:pPr>
              <a:t>5/2/2012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D88484F-34AD-4735-9703-D505D913DF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56EB44F-7AD4-4CAF-8337-B5B57A79139A}" type="datetimeFigureOut">
              <a:rPr lang="en-US"/>
              <a:pPr>
                <a:defRPr/>
              </a:pPr>
              <a:t>5/2/2012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233534-8297-400E-80CC-86D6DDD04C1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F3D2FBE-0DF7-4C0F-9EB6-2BFA5587D473}" type="datetimeFigureOut">
              <a:rPr lang="en-US"/>
              <a:pPr>
                <a:defRPr/>
              </a:pPr>
              <a:t>5/2/2012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502CD3A-077A-4675-AC73-AF47EE739BC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9DD3BFC-08D0-42B7-B21F-E6547ADA97A7}" type="datetimeFigureOut">
              <a:rPr lang="en-US"/>
              <a:pPr>
                <a:defRPr/>
              </a:pPr>
              <a:t>5/2/2012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B5FDEE2-FB45-4191-9D55-D365093D08F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DF22705-1D54-4E00-AA0A-4C48BFCACEAC}" type="datetimeFigureOut">
              <a:rPr lang="en-US"/>
              <a:pPr>
                <a:defRPr/>
              </a:pPr>
              <a:t>5/2/2012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D448DCE-DD76-4D87-8329-6436FA7647C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7FFAC5D-56AA-4224-90F8-08EEA20BD76A}" type="datetimeFigureOut">
              <a:rPr lang="en-US"/>
              <a:pPr>
                <a:defRPr/>
              </a:pPr>
              <a:t>5/2/2012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02833C4-E83A-46FE-A7DB-BFEC813F69F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CF75212-5E32-4774-A9EE-119D7940CA18}" type="datetimeFigureOut">
              <a:rPr lang="en-US"/>
              <a:pPr>
                <a:defRPr/>
              </a:pPr>
              <a:t>5/2/2012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0E0CE32-3764-4B7D-B5ED-15F0463EF5E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BDA48D8-AA6B-44B0-B628-D7BD51634844}" type="datetimeFigureOut">
              <a:rPr lang="en-US"/>
              <a:pPr>
                <a:defRPr/>
              </a:pPr>
              <a:t>5/2/2012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E46D9BE-CDDF-48B1-A8E3-FF6FA1C7373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85B794DE-D743-49E8-BF9A-0BD86C9D94CA}" type="datetimeFigureOut">
              <a:rPr lang="en-US"/>
              <a:pPr>
                <a:defRPr/>
              </a:pPr>
              <a:t>5/2/2012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A804AB9E-8071-4563-BA47-23037F6644A2}"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5.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oleObject" Target="../embeddings/oleObject8.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9.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5.xml"/><Relationship Id="rId1" Type="http://schemas.openxmlformats.org/officeDocument/2006/relationships/vmlDrawing" Target="../drawings/vmlDrawing6.vml"/><Relationship Id="rId4" Type="http://schemas.openxmlformats.org/officeDocument/2006/relationships/oleObject" Target="../embeddings/oleObject11.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oleObject" Target="../embeddings/oleObject16.bin"/></Relationships>
</file>

<file path=ppt/slides/_rels/slide17.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17.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5.xml"/><Relationship Id="rId1" Type="http://schemas.openxmlformats.org/officeDocument/2006/relationships/vmlDrawing" Target="../drawings/vmlDrawing10.vml"/><Relationship Id="rId4" Type="http://schemas.openxmlformats.org/officeDocument/2006/relationships/oleObject" Target="../embeddings/oleObject19.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oleObject" Target="../embeddings/oleObject24.bin"/></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em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r>
              <a:rPr lang="en-US" smtClean="0"/>
              <a:t>Tic-Tac-Tolerance</a:t>
            </a: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US" dirty="0" smtClean="0"/>
              <a:t>Steve and </a:t>
            </a:r>
            <a:r>
              <a:rPr lang="en-US" dirty="0" err="1" smtClean="0"/>
              <a:t>Torsten</a:t>
            </a:r>
            <a:endParaRPr lang="en-US" dirty="0"/>
          </a:p>
        </p:txBody>
      </p:sp>
      <p:pic>
        <p:nvPicPr>
          <p:cNvPr id="14339" name="Picture 8" descr="http://www.yousoftware.com/images/red-x.png"/>
          <p:cNvPicPr>
            <a:picLocks noChangeAspect="1" noChangeArrowheads="1"/>
          </p:cNvPicPr>
          <p:nvPr/>
        </p:nvPicPr>
        <p:blipFill>
          <a:blip r:embed="rId2"/>
          <a:srcRect/>
          <a:stretch>
            <a:fillRect/>
          </a:stretch>
        </p:blipFill>
        <p:spPr bwMode="auto">
          <a:xfrm>
            <a:off x="-533400" y="3352800"/>
            <a:ext cx="4000500" cy="4000500"/>
          </a:xfrm>
          <a:prstGeom prst="rect">
            <a:avLst/>
          </a:prstGeom>
          <a:noFill/>
          <a:ln w="9525">
            <a:noFill/>
            <a:miter lim="800000"/>
            <a:headEnd/>
            <a:tailEnd/>
          </a:ln>
        </p:spPr>
      </p:pic>
      <p:pic>
        <p:nvPicPr>
          <p:cNvPr id="14340" name="Picture 10" descr="Red Serif O Letter Clip Art"/>
          <p:cNvPicPr>
            <a:picLocks noChangeAspect="1" noChangeArrowheads="1"/>
          </p:cNvPicPr>
          <p:nvPr/>
        </p:nvPicPr>
        <p:blipFill>
          <a:blip r:embed="rId3"/>
          <a:srcRect/>
          <a:stretch>
            <a:fillRect/>
          </a:stretch>
        </p:blipFill>
        <p:spPr bwMode="auto">
          <a:xfrm>
            <a:off x="2147483647" y="-1414463"/>
            <a:ext cx="2571750" cy="2867026"/>
          </a:xfrm>
          <a:prstGeom prst="rect">
            <a:avLst/>
          </a:prstGeom>
          <a:noFill/>
          <a:ln w="9525">
            <a:noFill/>
            <a:miter lim="800000"/>
            <a:headEnd/>
            <a:tailEnd/>
          </a:ln>
        </p:spPr>
      </p:pic>
      <p:pic>
        <p:nvPicPr>
          <p:cNvPr id="14341" name="Picture 12" descr="Red Serif O Letter Clip Art"/>
          <p:cNvPicPr>
            <a:picLocks noChangeAspect="1" noChangeArrowheads="1"/>
          </p:cNvPicPr>
          <p:nvPr/>
        </p:nvPicPr>
        <p:blipFill>
          <a:blip r:embed="rId3"/>
          <a:srcRect/>
          <a:stretch>
            <a:fillRect/>
          </a:stretch>
        </p:blipFill>
        <p:spPr bwMode="auto">
          <a:xfrm>
            <a:off x="2147483647" y="-1414463"/>
            <a:ext cx="2571750" cy="2867026"/>
          </a:xfrm>
          <a:prstGeom prst="rect">
            <a:avLst/>
          </a:prstGeom>
          <a:noFill/>
          <a:ln w="9525">
            <a:noFill/>
            <a:miter lim="800000"/>
            <a:headEnd/>
            <a:tailEnd/>
          </a:ln>
        </p:spPr>
      </p:pic>
      <p:pic>
        <p:nvPicPr>
          <p:cNvPr id="14342" name="Picture 14" descr="http://www.neowin.net/images/uploaded/Opera_256x256.png"/>
          <p:cNvPicPr>
            <a:picLocks noChangeAspect="1" noChangeArrowheads="1"/>
          </p:cNvPicPr>
          <p:nvPr/>
        </p:nvPicPr>
        <p:blipFill>
          <a:blip r:embed="rId4"/>
          <a:srcRect/>
          <a:stretch>
            <a:fillRect/>
          </a:stretch>
        </p:blipFill>
        <p:spPr bwMode="auto">
          <a:xfrm>
            <a:off x="6172200" y="3886200"/>
            <a:ext cx="2971800"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Title 1"/>
          <p:cNvSpPr>
            <a:spLocks noGrp="1"/>
          </p:cNvSpPr>
          <p:nvPr>
            <p:ph type="title"/>
          </p:nvPr>
        </p:nvSpPr>
        <p:spPr/>
        <p:txBody>
          <a:bodyPr/>
          <a:lstStyle/>
          <a:p>
            <a:r>
              <a:rPr lang="en-US" smtClean="0"/>
              <a:t>Testing Wins</a:t>
            </a:r>
          </a:p>
        </p:txBody>
      </p:sp>
      <p:sp>
        <p:nvSpPr>
          <p:cNvPr id="5127" name="Text Placeholder 5"/>
          <p:cNvSpPr>
            <a:spLocks noGrp="1"/>
          </p:cNvSpPr>
          <p:nvPr>
            <p:ph type="body" idx="1"/>
          </p:nvPr>
        </p:nvSpPr>
        <p:spPr/>
        <p:txBody>
          <a:bodyPr/>
          <a:lstStyle/>
          <a:p>
            <a:r>
              <a:rPr lang="en-US" smtClean="0"/>
              <a:t>State</a:t>
            </a:r>
          </a:p>
        </p:txBody>
      </p:sp>
      <p:sp>
        <p:nvSpPr>
          <p:cNvPr id="5128" name="Content Placeholder 6"/>
          <p:cNvSpPr>
            <a:spLocks noGrp="1"/>
          </p:cNvSpPr>
          <p:nvPr>
            <p:ph sz="half" idx="2"/>
          </p:nvPr>
        </p:nvSpPr>
        <p:spPr/>
        <p:txBody>
          <a:bodyPr/>
          <a:lstStyle/>
          <a:p>
            <a:pPr>
              <a:buFont typeface="Arial" charset="0"/>
              <a:buNone/>
            </a:pPr>
            <a:r>
              <a:rPr lang="en-US" smtClean="0"/>
              <a:t>1. SRS</a:t>
            </a:r>
          </a:p>
          <a:p>
            <a:pPr>
              <a:buFont typeface="Arial" charset="0"/>
              <a:buNone/>
            </a:pPr>
            <a:endParaRPr lang="en-US" smtClean="0"/>
          </a:p>
          <a:p>
            <a:pPr>
              <a:buFont typeface="Arial" charset="0"/>
              <a:buNone/>
            </a:pPr>
            <a:r>
              <a:rPr lang="en-US" smtClean="0"/>
              <a:t>2. </a:t>
            </a:r>
          </a:p>
          <a:p>
            <a:pPr>
              <a:buFont typeface="Arial" charset="0"/>
              <a:buNone/>
            </a:pPr>
            <a:endParaRPr lang="en-US" smtClean="0"/>
          </a:p>
          <a:p>
            <a:pPr>
              <a:buFont typeface="Arial" charset="0"/>
              <a:buNone/>
            </a:pPr>
            <a:r>
              <a:rPr lang="en-US" smtClean="0"/>
              <a:t>3. </a:t>
            </a:r>
          </a:p>
          <a:p>
            <a:pPr>
              <a:buFont typeface="Arial" charset="0"/>
              <a:buNone/>
            </a:pPr>
            <a:endParaRPr lang="en-US" smtClean="0"/>
          </a:p>
          <a:p>
            <a:pPr>
              <a:buFont typeface="Arial" charset="0"/>
              <a:buNone/>
            </a:pPr>
            <a:r>
              <a:rPr lang="en-US" smtClean="0"/>
              <a:t> </a:t>
            </a:r>
          </a:p>
        </p:txBody>
      </p:sp>
      <p:sp>
        <p:nvSpPr>
          <p:cNvPr id="5129" name="Text Placeholder 7"/>
          <p:cNvSpPr>
            <a:spLocks noGrp="1"/>
          </p:cNvSpPr>
          <p:nvPr>
            <p:ph type="body" sz="quarter" idx="3"/>
          </p:nvPr>
        </p:nvSpPr>
        <p:spPr/>
        <p:txBody>
          <a:bodyPr/>
          <a:lstStyle/>
          <a:p>
            <a:r>
              <a:rPr lang="en-US" smtClean="0"/>
              <a:t>Check</a:t>
            </a:r>
          </a:p>
        </p:txBody>
      </p:sp>
      <p:graphicFrame>
        <p:nvGraphicFramePr>
          <p:cNvPr id="5124" name="Content Placeholder 12"/>
          <p:cNvGraphicFramePr>
            <a:graphicFrameLocks noChangeAspect="1"/>
          </p:cNvGraphicFramePr>
          <p:nvPr>
            <p:ph sz="quarter" idx="4"/>
          </p:nvPr>
        </p:nvGraphicFramePr>
        <p:xfrm>
          <a:off x="914400" y="2743200"/>
          <a:ext cx="1390650" cy="1211263"/>
        </p:xfrm>
        <a:graphic>
          <a:graphicData uri="http://schemas.openxmlformats.org/presentationml/2006/ole">
            <p:oleObj spid="_x0000_s5124" name="Equation" r:id="rId3" imgW="495000" imgH="431640" progId="Equation.3">
              <p:embed/>
            </p:oleObj>
          </a:graphicData>
        </a:graphic>
      </p:graphicFrame>
      <p:graphicFrame>
        <p:nvGraphicFramePr>
          <p:cNvPr id="5125" name="Object 5"/>
          <p:cNvGraphicFramePr>
            <a:graphicFrameLocks noChangeAspect="1"/>
          </p:cNvGraphicFramePr>
          <p:nvPr/>
        </p:nvGraphicFramePr>
        <p:xfrm>
          <a:off x="914400" y="3962400"/>
          <a:ext cx="2311400" cy="711200"/>
        </p:xfrm>
        <a:graphic>
          <a:graphicData uri="http://schemas.openxmlformats.org/presentationml/2006/ole">
            <p:oleObj spid="_x0000_s5125" name="Equation" r:id="rId4" imgW="660240" imgH="203040" progId="Equation.3">
              <p:embed/>
            </p:oleObj>
          </a:graphicData>
        </a:graphic>
      </p:graphicFrame>
      <p:sp>
        <p:nvSpPr>
          <p:cNvPr id="5130" name="TextBox 16"/>
          <p:cNvSpPr txBox="1">
            <a:spLocks noChangeArrowheads="1"/>
          </p:cNvSpPr>
          <p:nvPr/>
        </p:nvSpPr>
        <p:spPr bwMode="auto">
          <a:xfrm>
            <a:off x="4724400" y="2209800"/>
            <a:ext cx="3352800" cy="1754188"/>
          </a:xfrm>
          <a:prstGeom prst="rect">
            <a:avLst/>
          </a:prstGeom>
          <a:noFill/>
          <a:ln w="9525">
            <a:noFill/>
            <a:miter lim="800000"/>
            <a:headEnd/>
            <a:tailEnd/>
          </a:ln>
        </p:spPr>
        <p:txBody>
          <a:bodyPr>
            <a:spAutoFit/>
          </a:bodyPr>
          <a:lstStyle/>
          <a:p>
            <a:pPr marL="342900" indent="-342900">
              <a:buFontTx/>
              <a:buAutoNum type="arabicPeriod"/>
            </a:pPr>
            <a:r>
              <a:rPr lang="en-US">
                <a:latin typeface="Calibri" pitchFamily="34" charset="0"/>
              </a:rPr>
              <a:t>Stated</a:t>
            </a:r>
          </a:p>
          <a:p>
            <a:pPr marL="342900" indent="-342900">
              <a:buFontTx/>
              <a:buAutoNum type="arabicPeriod"/>
            </a:pPr>
            <a:endParaRPr lang="en-US">
              <a:latin typeface="Calibri" pitchFamily="34" charset="0"/>
            </a:endParaRPr>
          </a:p>
          <a:p>
            <a:pPr marL="342900" indent="-342900">
              <a:buFontTx/>
              <a:buAutoNum type="arabicPeriod"/>
            </a:pPr>
            <a:r>
              <a:rPr lang="en-US">
                <a:latin typeface="Calibri" pitchFamily="34" charset="0"/>
              </a:rPr>
              <a:t>(66)(0.394) &gt;10</a:t>
            </a:r>
          </a:p>
          <a:p>
            <a:pPr marL="342900" indent="-342900"/>
            <a:r>
              <a:rPr lang="en-US">
                <a:latin typeface="Calibri" pitchFamily="34" charset="0"/>
              </a:rPr>
              <a:t>	(66)(.606) &gt; 10</a:t>
            </a:r>
          </a:p>
          <a:p>
            <a:pPr marL="342900" indent="-342900"/>
            <a:endParaRPr lang="en-US">
              <a:latin typeface="Calibri" pitchFamily="34" charset="0"/>
            </a:endParaRPr>
          </a:p>
          <a:p>
            <a:pPr marL="342900" indent="-342900"/>
            <a:r>
              <a:rPr lang="en-US">
                <a:latin typeface="Calibri" pitchFamily="34" charset="0"/>
              </a:rPr>
              <a:t>3. All Tic-Tac-Toe Players &gt; 660</a:t>
            </a:r>
          </a:p>
        </p:txBody>
      </p:sp>
      <p:sp>
        <p:nvSpPr>
          <p:cNvPr id="5131" name="TextBox 9"/>
          <p:cNvSpPr txBox="1">
            <a:spLocks noChangeArrowheads="1"/>
          </p:cNvSpPr>
          <p:nvPr/>
        </p:nvSpPr>
        <p:spPr bwMode="auto">
          <a:xfrm>
            <a:off x="533400" y="5105400"/>
            <a:ext cx="7848600" cy="400050"/>
          </a:xfrm>
          <a:prstGeom prst="rect">
            <a:avLst/>
          </a:prstGeom>
          <a:noFill/>
          <a:ln w="9525">
            <a:noFill/>
            <a:miter lim="800000"/>
            <a:headEnd/>
            <a:tailEnd/>
          </a:ln>
        </p:spPr>
        <p:txBody>
          <a:bodyPr>
            <a:spAutoFit/>
          </a:bodyPr>
          <a:lstStyle/>
          <a:p>
            <a:r>
              <a:rPr lang="en-US" sz="2000">
                <a:latin typeface="Calibri" pitchFamily="34" charset="0"/>
              </a:rPr>
              <a:t>Conditions met</a:t>
            </a:r>
            <a:r>
              <a:rPr lang="en-US" sz="2000">
                <a:latin typeface="Calibri" pitchFamily="34" charset="0"/>
                <a:sym typeface="Wingdings" pitchFamily="2" charset="2"/>
              </a:rPr>
              <a:t></a:t>
            </a:r>
            <a:r>
              <a:rPr lang="en-US" sz="2000">
                <a:latin typeface="Calibri" pitchFamily="34" charset="0"/>
              </a:rPr>
              <a:t>Normal Model</a:t>
            </a:r>
            <a:r>
              <a:rPr lang="en-US" sz="2000">
                <a:latin typeface="Calibri" pitchFamily="34" charset="0"/>
                <a:sym typeface="Wingdings" pitchFamily="2" charset="2"/>
              </a:rPr>
              <a:t></a:t>
            </a:r>
            <a:r>
              <a:rPr lang="en-US" sz="2000">
                <a:latin typeface="Calibri" pitchFamily="34" charset="0"/>
              </a:rPr>
              <a:t>1 prop Z test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itle 1"/>
          <p:cNvSpPr>
            <a:spLocks noGrp="1"/>
          </p:cNvSpPr>
          <p:nvPr>
            <p:ph type="title"/>
          </p:nvPr>
        </p:nvSpPr>
        <p:spPr/>
        <p:txBody>
          <a:bodyPr/>
          <a:lstStyle/>
          <a:p>
            <a:r>
              <a:rPr lang="en-US" smtClean="0"/>
              <a:t>Testing Wins</a:t>
            </a:r>
          </a:p>
        </p:txBody>
      </p:sp>
      <p:graphicFrame>
        <p:nvGraphicFramePr>
          <p:cNvPr id="6146" name="Object 2"/>
          <p:cNvGraphicFramePr>
            <a:graphicFrameLocks noChangeAspect="1"/>
          </p:cNvGraphicFramePr>
          <p:nvPr/>
        </p:nvGraphicFramePr>
        <p:xfrm>
          <a:off x="381000" y="1219200"/>
          <a:ext cx="3178175" cy="2133600"/>
        </p:xfrm>
        <a:graphic>
          <a:graphicData uri="http://schemas.openxmlformats.org/presentationml/2006/ole">
            <p:oleObj spid="_x0000_s6146" name="Equation" r:id="rId3" imgW="927000" imgH="622080" progId="Equation.3">
              <p:embed/>
            </p:oleObj>
          </a:graphicData>
        </a:graphic>
      </p:graphicFrame>
      <p:graphicFrame>
        <p:nvGraphicFramePr>
          <p:cNvPr id="6147" name="Object 3"/>
          <p:cNvGraphicFramePr>
            <a:graphicFrameLocks noChangeAspect="1"/>
          </p:cNvGraphicFramePr>
          <p:nvPr/>
        </p:nvGraphicFramePr>
        <p:xfrm>
          <a:off x="0" y="3352800"/>
          <a:ext cx="4057650" cy="2286000"/>
        </p:xfrm>
        <a:graphic>
          <a:graphicData uri="http://schemas.openxmlformats.org/presentationml/2006/ole">
            <p:oleObj spid="_x0000_s6147" name="Equation" r:id="rId4" imgW="1104840" imgH="622080" progId="Equation.3">
              <p:embed/>
            </p:oleObj>
          </a:graphicData>
        </a:graphic>
      </p:graphicFrame>
      <p:sp>
        <p:nvSpPr>
          <p:cNvPr id="6150" name="TextBox 5"/>
          <p:cNvSpPr txBox="1">
            <a:spLocks noChangeArrowheads="1"/>
          </p:cNvSpPr>
          <p:nvPr/>
        </p:nvSpPr>
        <p:spPr bwMode="auto">
          <a:xfrm>
            <a:off x="0" y="5534025"/>
            <a:ext cx="4648200" cy="1323975"/>
          </a:xfrm>
          <a:prstGeom prst="rect">
            <a:avLst/>
          </a:prstGeom>
          <a:noFill/>
          <a:ln w="9525">
            <a:noFill/>
            <a:miter lim="800000"/>
            <a:headEnd/>
            <a:tailEnd/>
          </a:ln>
        </p:spPr>
        <p:txBody>
          <a:bodyPr>
            <a:spAutoFit/>
          </a:bodyPr>
          <a:lstStyle/>
          <a:p>
            <a:r>
              <a:rPr lang="en-US" sz="8000">
                <a:latin typeface="Calibri" pitchFamily="34" charset="0"/>
              </a:rPr>
              <a:t>Z = -1.723</a:t>
            </a:r>
          </a:p>
        </p:txBody>
      </p:sp>
      <p:graphicFrame>
        <p:nvGraphicFramePr>
          <p:cNvPr id="6148" name="Object 4"/>
          <p:cNvGraphicFramePr>
            <a:graphicFrameLocks noChangeAspect="1"/>
          </p:cNvGraphicFramePr>
          <p:nvPr/>
        </p:nvGraphicFramePr>
        <p:xfrm>
          <a:off x="4648200" y="2590800"/>
          <a:ext cx="3986213" cy="787400"/>
        </p:xfrm>
        <a:graphic>
          <a:graphicData uri="http://schemas.openxmlformats.org/presentationml/2006/ole">
            <p:oleObj spid="_x0000_s6148" name="Equation" r:id="rId5" imgW="1028520" imgH="203040" progId="Equation.3">
              <p:embed/>
            </p:oleObj>
          </a:graphicData>
        </a:graphic>
      </p:graphicFrame>
      <p:sp>
        <p:nvSpPr>
          <p:cNvPr id="6151" name="TextBox 7"/>
          <p:cNvSpPr txBox="1">
            <a:spLocks noChangeArrowheads="1"/>
          </p:cNvSpPr>
          <p:nvPr/>
        </p:nvSpPr>
        <p:spPr bwMode="auto">
          <a:xfrm>
            <a:off x="4495800" y="5411788"/>
            <a:ext cx="4495800" cy="1446212"/>
          </a:xfrm>
          <a:prstGeom prst="rect">
            <a:avLst/>
          </a:prstGeom>
          <a:noFill/>
          <a:ln w="9525">
            <a:noFill/>
            <a:miter lim="800000"/>
            <a:headEnd/>
            <a:tailEnd/>
          </a:ln>
        </p:spPr>
        <p:txBody>
          <a:bodyPr>
            <a:spAutoFit/>
          </a:bodyPr>
          <a:lstStyle/>
          <a:p>
            <a:r>
              <a:rPr lang="en-US" sz="8800">
                <a:latin typeface="Calibri" pitchFamily="34" charset="0"/>
              </a:rPr>
              <a:t>P = 0.042</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itle 1"/>
          <p:cNvSpPr>
            <a:spLocks noGrp="1"/>
          </p:cNvSpPr>
          <p:nvPr>
            <p:ph type="title"/>
          </p:nvPr>
        </p:nvSpPr>
        <p:spPr/>
        <p:txBody>
          <a:bodyPr/>
          <a:lstStyle/>
          <a:p>
            <a:r>
              <a:rPr lang="en-US" smtClean="0"/>
              <a:t>Testing Wins</a:t>
            </a:r>
          </a:p>
        </p:txBody>
      </p:sp>
      <p:sp>
        <p:nvSpPr>
          <p:cNvPr id="7173" name="Content Placeholder 2"/>
          <p:cNvSpPr>
            <a:spLocks noGrp="1"/>
          </p:cNvSpPr>
          <p:nvPr>
            <p:ph idx="1"/>
          </p:nvPr>
        </p:nvSpPr>
        <p:spPr/>
        <p:txBody>
          <a:bodyPr/>
          <a:lstStyle/>
          <a:p>
            <a:r>
              <a:rPr lang="en-US" smtClean="0"/>
              <a:t>We reject the        because </a:t>
            </a:r>
          </a:p>
          <a:p>
            <a:r>
              <a:rPr lang="en-US" smtClean="0"/>
              <a:t>We have sufficient evidence to conclude that a tic-tac-toe player will win 0 games less than 50% of the time.</a:t>
            </a:r>
          </a:p>
          <a:p>
            <a:r>
              <a:rPr lang="en-US" smtClean="0"/>
              <a:t>So, yes, Tic Tac Toe IS fun AND possible to win.  </a:t>
            </a:r>
          </a:p>
        </p:txBody>
      </p:sp>
      <p:graphicFrame>
        <p:nvGraphicFramePr>
          <p:cNvPr id="7170" name="Object 2"/>
          <p:cNvGraphicFramePr>
            <a:graphicFrameLocks noChangeAspect="1"/>
          </p:cNvGraphicFramePr>
          <p:nvPr/>
        </p:nvGraphicFramePr>
        <p:xfrm>
          <a:off x="3200400" y="1600200"/>
          <a:ext cx="577850" cy="547688"/>
        </p:xfrm>
        <a:graphic>
          <a:graphicData uri="http://schemas.openxmlformats.org/presentationml/2006/ole">
            <p:oleObj spid="_x0000_s7170" name="Equation" r:id="rId3" imgW="241200" imgH="228600" progId="Equation.3">
              <p:embed/>
            </p:oleObj>
          </a:graphicData>
        </a:graphic>
      </p:graphicFrame>
      <p:graphicFrame>
        <p:nvGraphicFramePr>
          <p:cNvPr id="7171" name="Object 3"/>
          <p:cNvGraphicFramePr>
            <a:graphicFrameLocks noChangeAspect="1"/>
          </p:cNvGraphicFramePr>
          <p:nvPr/>
        </p:nvGraphicFramePr>
        <p:xfrm>
          <a:off x="5334000" y="1600200"/>
          <a:ext cx="3106738" cy="482600"/>
        </p:xfrm>
        <a:graphic>
          <a:graphicData uri="http://schemas.openxmlformats.org/presentationml/2006/ole">
            <p:oleObj spid="_x0000_s7171" name="Equation" r:id="rId4" imgW="1307880" imgH="203040" progId="Equation.3">
              <p:embed/>
            </p:oleObj>
          </a:graphicData>
        </a:graphic>
      </p:graphicFrame>
      <p:pic>
        <p:nvPicPr>
          <p:cNvPr id="7174" name="Picture 8" descr="http://www.yousoftware.com/images/red-x.png"/>
          <p:cNvPicPr>
            <a:picLocks noChangeAspect="1" noChangeArrowheads="1"/>
          </p:cNvPicPr>
          <p:nvPr/>
        </p:nvPicPr>
        <p:blipFill>
          <a:blip r:embed="rId5"/>
          <a:srcRect/>
          <a:stretch>
            <a:fillRect/>
          </a:stretch>
        </p:blipFill>
        <p:spPr bwMode="auto">
          <a:xfrm>
            <a:off x="0" y="4572000"/>
            <a:ext cx="2019300" cy="2019300"/>
          </a:xfrm>
          <a:prstGeom prst="rect">
            <a:avLst/>
          </a:prstGeom>
          <a:noFill/>
          <a:ln w="9525">
            <a:noFill/>
            <a:miter lim="800000"/>
            <a:headEnd/>
            <a:tailEnd/>
          </a:ln>
        </p:spPr>
      </p:pic>
      <p:pic>
        <p:nvPicPr>
          <p:cNvPr id="7175" name="Picture 14" descr="http://www.neowin.net/images/uploaded/Opera_256x256.png"/>
          <p:cNvPicPr>
            <a:picLocks noChangeAspect="1" noChangeArrowheads="1"/>
          </p:cNvPicPr>
          <p:nvPr/>
        </p:nvPicPr>
        <p:blipFill>
          <a:blip r:embed="rId6"/>
          <a:srcRect/>
          <a:stretch>
            <a:fillRect/>
          </a:stretch>
        </p:blipFill>
        <p:spPr bwMode="auto">
          <a:xfrm>
            <a:off x="7359650" y="4794250"/>
            <a:ext cx="1500188" cy="1500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1"/>
          <p:cNvSpPr>
            <a:spLocks noGrp="1"/>
          </p:cNvSpPr>
          <p:nvPr>
            <p:ph type="title"/>
          </p:nvPr>
        </p:nvSpPr>
        <p:spPr/>
        <p:txBody>
          <a:bodyPr/>
          <a:lstStyle/>
          <a:p>
            <a:r>
              <a:rPr lang="en-US" smtClean="0"/>
              <a:t>Testing Game Time with Age</a:t>
            </a:r>
          </a:p>
        </p:txBody>
      </p:sp>
      <p:graphicFrame>
        <p:nvGraphicFramePr>
          <p:cNvPr id="8194" name="Object 2"/>
          <p:cNvGraphicFramePr>
            <a:graphicFrameLocks noChangeAspect="1"/>
          </p:cNvGraphicFramePr>
          <p:nvPr/>
        </p:nvGraphicFramePr>
        <p:xfrm>
          <a:off x="2667000" y="1143000"/>
          <a:ext cx="4216400" cy="1930400"/>
        </p:xfrm>
        <a:graphic>
          <a:graphicData uri="http://schemas.openxmlformats.org/presentationml/2006/ole">
            <p:oleObj spid="_x0000_s8194" name="Equation" r:id="rId3" imgW="1054080" imgH="482400" progId="Equation.3">
              <p:embed/>
            </p:oleObj>
          </a:graphicData>
        </a:graphic>
      </p:graphicFrame>
      <p:pic>
        <p:nvPicPr>
          <p:cNvPr id="8196" name="Picture 3"/>
          <p:cNvPicPr>
            <a:picLocks noChangeAspect="1" noChangeArrowheads="1"/>
          </p:cNvPicPr>
          <p:nvPr/>
        </p:nvPicPr>
        <p:blipFill>
          <a:blip r:embed="rId4"/>
          <a:srcRect/>
          <a:stretch>
            <a:fillRect/>
          </a:stretch>
        </p:blipFill>
        <p:spPr bwMode="auto">
          <a:xfrm>
            <a:off x="2362200" y="3062288"/>
            <a:ext cx="4648200" cy="3795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itle 1"/>
          <p:cNvSpPr>
            <a:spLocks noGrp="1"/>
          </p:cNvSpPr>
          <p:nvPr>
            <p:ph type="title"/>
          </p:nvPr>
        </p:nvSpPr>
        <p:spPr/>
        <p:txBody>
          <a:bodyPr/>
          <a:lstStyle/>
          <a:p>
            <a:r>
              <a:rPr lang="en-US" smtClean="0"/>
              <a:t>Testing Game Time with Age</a:t>
            </a:r>
          </a:p>
        </p:txBody>
      </p:sp>
      <p:sp>
        <p:nvSpPr>
          <p:cNvPr id="9221" name="Text Placeholder 3"/>
          <p:cNvSpPr>
            <a:spLocks noGrp="1"/>
          </p:cNvSpPr>
          <p:nvPr>
            <p:ph type="body" idx="1"/>
          </p:nvPr>
        </p:nvSpPr>
        <p:spPr/>
        <p:txBody>
          <a:bodyPr/>
          <a:lstStyle/>
          <a:p>
            <a:r>
              <a:rPr lang="en-US" smtClean="0"/>
              <a:t>State</a:t>
            </a:r>
          </a:p>
        </p:txBody>
      </p:sp>
      <p:sp>
        <p:nvSpPr>
          <p:cNvPr id="9222" name="Content Placeholder 4"/>
          <p:cNvSpPr>
            <a:spLocks noGrp="1"/>
          </p:cNvSpPr>
          <p:nvPr>
            <p:ph sz="half" idx="2"/>
          </p:nvPr>
        </p:nvSpPr>
        <p:spPr/>
        <p:txBody>
          <a:bodyPr/>
          <a:lstStyle/>
          <a:p>
            <a:pPr marL="457200" indent="-457200">
              <a:buFont typeface="Arial" charset="0"/>
              <a:buAutoNum type="arabicPeriod"/>
            </a:pPr>
            <a:r>
              <a:rPr lang="en-US" smtClean="0"/>
              <a:t>SRS</a:t>
            </a:r>
          </a:p>
          <a:p>
            <a:pPr marL="457200" indent="-457200">
              <a:buFont typeface="Arial" charset="0"/>
              <a:buAutoNum type="arabicPeriod"/>
            </a:pPr>
            <a:endParaRPr lang="en-US" smtClean="0"/>
          </a:p>
          <a:p>
            <a:pPr marL="457200" indent="-457200">
              <a:buFont typeface="Arial" charset="0"/>
              <a:buNone/>
            </a:pPr>
            <a:r>
              <a:rPr lang="en-US" smtClean="0"/>
              <a:t>2. </a:t>
            </a:r>
          </a:p>
          <a:p>
            <a:pPr marL="457200" indent="-457200">
              <a:buFont typeface="Arial" charset="0"/>
              <a:buAutoNum type="arabicPeriod"/>
            </a:pPr>
            <a:endParaRPr lang="en-US" smtClean="0"/>
          </a:p>
          <a:p>
            <a:pPr marL="457200" indent="-457200">
              <a:buFont typeface="Arial" charset="0"/>
              <a:buAutoNum type="arabicPeriod"/>
            </a:pPr>
            <a:endParaRPr lang="en-US" smtClean="0"/>
          </a:p>
          <a:p>
            <a:pPr marL="457200" indent="-457200">
              <a:buFont typeface="Arial" charset="0"/>
              <a:buAutoNum type="arabicPeriod" startAt="3"/>
            </a:pPr>
            <a:r>
              <a:rPr lang="en-US" smtClean="0"/>
              <a:t>                     Or Normal data </a:t>
            </a:r>
          </a:p>
        </p:txBody>
      </p:sp>
      <p:sp>
        <p:nvSpPr>
          <p:cNvPr id="9223" name="Text Placeholder 5"/>
          <p:cNvSpPr>
            <a:spLocks noGrp="1"/>
          </p:cNvSpPr>
          <p:nvPr>
            <p:ph type="body" sz="quarter" idx="3"/>
          </p:nvPr>
        </p:nvSpPr>
        <p:spPr/>
        <p:txBody>
          <a:bodyPr/>
          <a:lstStyle/>
          <a:p>
            <a:r>
              <a:rPr lang="en-US" smtClean="0"/>
              <a:t>Check</a:t>
            </a:r>
          </a:p>
        </p:txBody>
      </p:sp>
      <p:sp>
        <p:nvSpPr>
          <p:cNvPr id="9224" name="Content Placeholder 6"/>
          <p:cNvSpPr>
            <a:spLocks noGrp="1"/>
          </p:cNvSpPr>
          <p:nvPr>
            <p:ph sz="quarter" idx="4"/>
          </p:nvPr>
        </p:nvSpPr>
        <p:spPr/>
        <p:txBody>
          <a:bodyPr/>
          <a:lstStyle/>
          <a:p>
            <a:pPr marL="457200" indent="-457200">
              <a:buFont typeface="Arial" charset="0"/>
              <a:buAutoNum type="arabicPeriod"/>
            </a:pPr>
            <a:r>
              <a:rPr lang="en-US" smtClean="0"/>
              <a:t>Stated</a:t>
            </a:r>
          </a:p>
          <a:p>
            <a:pPr marL="457200" indent="-457200">
              <a:buFont typeface="Arial" charset="0"/>
              <a:buAutoNum type="arabicPeriod"/>
            </a:pPr>
            <a:endParaRPr lang="en-US" smtClean="0"/>
          </a:p>
          <a:p>
            <a:pPr marL="457200" indent="-457200">
              <a:buFont typeface="Arial" charset="0"/>
              <a:buAutoNum type="arabicPeriod"/>
            </a:pPr>
            <a:r>
              <a:rPr lang="en-US" smtClean="0"/>
              <a:t>All people over 25 &gt; 180</a:t>
            </a:r>
          </a:p>
          <a:p>
            <a:pPr marL="457200" indent="-457200">
              <a:buFont typeface="Arial" charset="0"/>
              <a:buNone/>
            </a:pPr>
            <a:r>
              <a:rPr lang="en-US" smtClean="0"/>
              <a:t>	All people under 25&gt; 480</a:t>
            </a:r>
          </a:p>
          <a:p>
            <a:pPr marL="457200" indent="-457200">
              <a:buFont typeface="Arial" charset="0"/>
              <a:buNone/>
            </a:pPr>
            <a:endParaRPr lang="en-US" smtClean="0"/>
          </a:p>
          <a:p>
            <a:pPr marL="457200" indent="-457200">
              <a:buFont typeface="Arial" charset="0"/>
              <a:buNone/>
            </a:pPr>
            <a:r>
              <a:rPr lang="en-US" smtClean="0"/>
              <a:t>3. Both normal probability graphs are linear, and therefore normal </a:t>
            </a:r>
          </a:p>
        </p:txBody>
      </p:sp>
      <p:graphicFrame>
        <p:nvGraphicFramePr>
          <p:cNvPr id="9218" name="Object 2"/>
          <p:cNvGraphicFramePr>
            <a:graphicFrameLocks noChangeAspect="1"/>
          </p:cNvGraphicFramePr>
          <p:nvPr/>
        </p:nvGraphicFramePr>
        <p:xfrm>
          <a:off x="838200" y="3048000"/>
          <a:ext cx="3149600" cy="914400"/>
        </p:xfrm>
        <a:graphic>
          <a:graphicData uri="http://schemas.openxmlformats.org/presentationml/2006/ole">
            <p:oleObj spid="_x0000_s9218" name="Equation" r:id="rId3" imgW="1574640" imgH="457200" progId="Equation.3">
              <p:embed/>
            </p:oleObj>
          </a:graphicData>
        </a:graphic>
      </p:graphicFrame>
      <p:graphicFrame>
        <p:nvGraphicFramePr>
          <p:cNvPr id="9219" name="Object 3"/>
          <p:cNvGraphicFramePr>
            <a:graphicFrameLocks noChangeAspect="1"/>
          </p:cNvGraphicFramePr>
          <p:nvPr/>
        </p:nvGraphicFramePr>
        <p:xfrm>
          <a:off x="838200" y="4267200"/>
          <a:ext cx="1616075" cy="685800"/>
        </p:xfrm>
        <a:graphic>
          <a:graphicData uri="http://schemas.openxmlformats.org/presentationml/2006/ole">
            <p:oleObj spid="_x0000_s9219" name="Equation" r:id="rId4" imgW="419040" imgH="177480" progId="Equation.3">
              <p:embed/>
            </p:oleObj>
          </a:graphicData>
        </a:graphic>
      </p:graphicFrame>
      <p:sp>
        <p:nvSpPr>
          <p:cNvPr id="9225" name="TextBox 9"/>
          <p:cNvSpPr txBox="1">
            <a:spLocks noChangeArrowheads="1"/>
          </p:cNvSpPr>
          <p:nvPr/>
        </p:nvSpPr>
        <p:spPr bwMode="auto">
          <a:xfrm>
            <a:off x="381000" y="5791200"/>
            <a:ext cx="5867400" cy="923925"/>
          </a:xfrm>
          <a:prstGeom prst="rect">
            <a:avLst/>
          </a:prstGeom>
          <a:noFill/>
          <a:ln w="9525">
            <a:noFill/>
            <a:miter lim="800000"/>
            <a:headEnd/>
            <a:tailEnd/>
          </a:ln>
        </p:spPr>
        <p:txBody>
          <a:bodyPr>
            <a:spAutoFit/>
          </a:bodyPr>
          <a:lstStyle/>
          <a:p>
            <a:r>
              <a:rPr lang="en-US">
                <a:latin typeface="Calibri" pitchFamily="34" charset="0"/>
              </a:rPr>
              <a:t>Conditions met </a:t>
            </a:r>
            <a:r>
              <a:rPr lang="en-US">
                <a:latin typeface="Calibri" pitchFamily="34" charset="0"/>
                <a:sym typeface="Wingdings" pitchFamily="2" charset="2"/>
              </a:rPr>
              <a:t> Student’s t-distribution  2 sample t test</a:t>
            </a:r>
          </a:p>
          <a:p>
            <a:endParaRPr lang="en-US">
              <a:latin typeface="Calibri" pitchFamily="34" charset="0"/>
              <a:sym typeface="Wingdings" pitchFamily="2" charset="2"/>
            </a:endParaRPr>
          </a:p>
          <a:p>
            <a:r>
              <a:rPr lang="en-US">
                <a:latin typeface="Calibri" pitchFamily="34" charset="0"/>
                <a:sym typeface="Wingdings" pitchFamily="2" charset="2"/>
              </a:rPr>
              <a:t>Df = 61.758</a:t>
            </a:r>
            <a:endParaRPr lang="en-US">
              <a:latin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3" name="Title 1"/>
          <p:cNvSpPr>
            <a:spLocks noGrp="1"/>
          </p:cNvSpPr>
          <p:nvPr>
            <p:ph type="title"/>
          </p:nvPr>
        </p:nvSpPr>
        <p:spPr/>
        <p:txBody>
          <a:bodyPr/>
          <a:lstStyle/>
          <a:p>
            <a:r>
              <a:rPr lang="en-US" smtClean="0"/>
              <a:t>Testing Time with Age</a:t>
            </a:r>
          </a:p>
        </p:txBody>
      </p:sp>
      <p:sp>
        <p:nvSpPr>
          <p:cNvPr id="29704" name="TextBox 4"/>
          <p:cNvSpPr txBox="1">
            <a:spLocks noChangeArrowheads="1"/>
          </p:cNvSpPr>
          <p:nvPr/>
        </p:nvSpPr>
        <p:spPr bwMode="auto">
          <a:xfrm>
            <a:off x="152400" y="5749925"/>
            <a:ext cx="3733800" cy="1108075"/>
          </a:xfrm>
          <a:prstGeom prst="rect">
            <a:avLst/>
          </a:prstGeom>
          <a:noFill/>
          <a:ln w="9525">
            <a:noFill/>
            <a:miter lim="800000"/>
            <a:headEnd/>
            <a:tailEnd/>
          </a:ln>
        </p:spPr>
        <p:txBody>
          <a:bodyPr>
            <a:spAutoFit/>
          </a:bodyPr>
          <a:lstStyle/>
          <a:p>
            <a:r>
              <a:rPr lang="en-US" sz="6600">
                <a:latin typeface="Calibri" pitchFamily="34" charset="0"/>
              </a:rPr>
              <a:t>t =-5.429 </a:t>
            </a:r>
          </a:p>
        </p:txBody>
      </p:sp>
      <p:graphicFrame>
        <p:nvGraphicFramePr>
          <p:cNvPr id="29700" name="Object 4"/>
          <p:cNvGraphicFramePr>
            <a:graphicFrameLocks noChangeAspect="1"/>
          </p:cNvGraphicFramePr>
          <p:nvPr/>
        </p:nvGraphicFramePr>
        <p:xfrm>
          <a:off x="4648200" y="2590800"/>
          <a:ext cx="3986213" cy="787400"/>
        </p:xfrm>
        <a:graphic>
          <a:graphicData uri="http://schemas.openxmlformats.org/presentationml/2006/ole">
            <p:oleObj spid="_x0000_s29700" name="Equation" r:id="rId3" imgW="1028520" imgH="203040" progId="Equation.3">
              <p:embed/>
            </p:oleObj>
          </a:graphicData>
        </a:graphic>
      </p:graphicFrame>
      <p:sp>
        <p:nvSpPr>
          <p:cNvPr id="29705" name="TextBox 6"/>
          <p:cNvSpPr txBox="1">
            <a:spLocks noChangeArrowheads="1"/>
          </p:cNvSpPr>
          <p:nvPr/>
        </p:nvSpPr>
        <p:spPr bwMode="auto">
          <a:xfrm>
            <a:off x="4343400" y="5715000"/>
            <a:ext cx="4800600" cy="1108075"/>
          </a:xfrm>
          <a:prstGeom prst="rect">
            <a:avLst/>
          </a:prstGeom>
          <a:noFill/>
          <a:ln w="9525">
            <a:noFill/>
            <a:miter lim="800000"/>
            <a:headEnd/>
            <a:tailEnd/>
          </a:ln>
        </p:spPr>
        <p:txBody>
          <a:bodyPr>
            <a:spAutoFit/>
          </a:bodyPr>
          <a:lstStyle/>
          <a:p>
            <a:r>
              <a:rPr lang="en-US" sz="6600">
                <a:latin typeface="Calibri" pitchFamily="34" charset="0"/>
              </a:rPr>
              <a:t>p =5.06x10-⁷ </a:t>
            </a:r>
          </a:p>
        </p:txBody>
      </p:sp>
      <p:graphicFrame>
        <p:nvGraphicFramePr>
          <p:cNvPr id="29701" name="Object 5"/>
          <p:cNvGraphicFramePr>
            <a:graphicFrameLocks noChangeAspect="1"/>
          </p:cNvGraphicFramePr>
          <p:nvPr/>
        </p:nvGraphicFramePr>
        <p:xfrm>
          <a:off x="403225" y="1174750"/>
          <a:ext cx="3263900" cy="2395538"/>
        </p:xfrm>
        <a:graphic>
          <a:graphicData uri="http://schemas.openxmlformats.org/presentationml/2006/ole">
            <p:oleObj spid="_x0000_s29701" name="Equation" r:id="rId4" imgW="952200" imgH="698400" progId="Equation.3">
              <p:embed/>
            </p:oleObj>
          </a:graphicData>
        </a:graphic>
      </p:graphicFrame>
      <p:graphicFrame>
        <p:nvGraphicFramePr>
          <p:cNvPr id="29702" name="Object 6"/>
          <p:cNvGraphicFramePr>
            <a:graphicFrameLocks noChangeAspect="1"/>
          </p:cNvGraphicFramePr>
          <p:nvPr/>
        </p:nvGraphicFramePr>
        <p:xfrm>
          <a:off x="228600" y="3505200"/>
          <a:ext cx="4700588" cy="2222500"/>
        </p:xfrm>
        <a:graphic>
          <a:graphicData uri="http://schemas.openxmlformats.org/presentationml/2006/ole">
            <p:oleObj spid="_x0000_s29702" name="Equation" r:id="rId5" imgW="1371600" imgH="647640" progId="Equation.3">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itle 1"/>
          <p:cNvSpPr>
            <a:spLocks noGrp="1"/>
          </p:cNvSpPr>
          <p:nvPr>
            <p:ph type="title"/>
          </p:nvPr>
        </p:nvSpPr>
        <p:spPr/>
        <p:txBody>
          <a:bodyPr/>
          <a:lstStyle/>
          <a:p>
            <a:r>
              <a:rPr lang="en-US" smtClean="0"/>
              <a:t>Testing Time with Age</a:t>
            </a:r>
          </a:p>
        </p:txBody>
      </p:sp>
      <p:sp>
        <p:nvSpPr>
          <p:cNvPr id="30725" name="Content Placeholder 2"/>
          <p:cNvSpPr>
            <a:spLocks noGrp="1"/>
          </p:cNvSpPr>
          <p:nvPr>
            <p:ph idx="1"/>
          </p:nvPr>
        </p:nvSpPr>
        <p:spPr/>
        <p:txBody>
          <a:bodyPr/>
          <a:lstStyle/>
          <a:p>
            <a:r>
              <a:rPr lang="en-US" smtClean="0"/>
              <a:t>We reject the        because</a:t>
            </a:r>
          </a:p>
          <a:p>
            <a:r>
              <a:rPr lang="en-US" smtClean="0"/>
              <a:t>We have sufficient evidence to conclude that people under the age of 40 will on average play longer games of tic tac toe than people over 40.</a:t>
            </a:r>
          </a:p>
        </p:txBody>
      </p:sp>
      <p:graphicFrame>
        <p:nvGraphicFramePr>
          <p:cNvPr id="30722" name="Object 2"/>
          <p:cNvGraphicFramePr>
            <a:graphicFrameLocks noChangeAspect="1"/>
          </p:cNvGraphicFramePr>
          <p:nvPr/>
        </p:nvGraphicFramePr>
        <p:xfrm>
          <a:off x="3200400" y="1600200"/>
          <a:ext cx="577850" cy="547688"/>
        </p:xfrm>
        <a:graphic>
          <a:graphicData uri="http://schemas.openxmlformats.org/presentationml/2006/ole">
            <p:oleObj spid="_x0000_s30722" name="Equation" r:id="rId3" imgW="241200" imgH="228600" progId="Equation.3">
              <p:embed/>
            </p:oleObj>
          </a:graphicData>
        </a:graphic>
      </p:graphicFrame>
      <p:graphicFrame>
        <p:nvGraphicFramePr>
          <p:cNvPr id="30723" name="Object 3"/>
          <p:cNvGraphicFramePr>
            <a:graphicFrameLocks noChangeAspect="1"/>
          </p:cNvGraphicFramePr>
          <p:nvPr/>
        </p:nvGraphicFramePr>
        <p:xfrm>
          <a:off x="5257800" y="1600200"/>
          <a:ext cx="3770313" cy="542925"/>
        </p:xfrm>
        <a:graphic>
          <a:graphicData uri="http://schemas.openxmlformats.org/presentationml/2006/ole">
            <p:oleObj spid="_x0000_s30723" name="Equation" r:id="rId4" imgW="1587240" imgH="228600" progId="Equation.3">
              <p:embed/>
            </p:oleObj>
          </a:graphicData>
        </a:graphic>
      </p:graphicFrame>
      <p:pic>
        <p:nvPicPr>
          <p:cNvPr id="30726" name="Picture 8" descr="http://www.yousoftware.com/images/red-x.png"/>
          <p:cNvPicPr>
            <a:picLocks noChangeAspect="1" noChangeArrowheads="1"/>
          </p:cNvPicPr>
          <p:nvPr/>
        </p:nvPicPr>
        <p:blipFill>
          <a:blip r:embed="rId5"/>
          <a:srcRect/>
          <a:stretch>
            <a:fillRect/>
          </a:stretch>
        </p:blipFill>
        <p:spPr bwMode="auto">
          <a:xfrm>
            <a:off x="0" y="4838700"/>
            <a:ext cx="2019300" cy="2019300"/>
          </a:xfrm>
          <a:prstGeom prst="rect">
            <a:avLst/>
          </a:prstGeom>
          <a:noFill/>
          <a:ln w="9525">
            <a:noFill/>
            <a:miter lim="800000"/>
            <a:headEnd/>
            <a:tailEnd/>
          </a:ln>
        </p:spPr>
      </p:pic>
      <p:pic>
        <p:nvPicPr>
          <p:cNvPr id="30727" name="Picture 14" descr="http://www.neowin.net/images/uploaded/Opera_256x256.png"/>
          <p:cNvPicPr>
            <a:picLocks noChangeAspect="1" noChangeArrowheads="1"/>
          </p:cNvPicPr>
          <p:nvPr/>
        </p:nvPicPr>
        <p:blipFill>
          <a:blip r:embed="rId6"/>
          <a:srcRect/>
          <a:stretch>
            <a:fillRect/>
          </a:stretch>
        </p:blipFill>
        <p:spPr bwMode="auto">
          <a:xfrm>
            <a:off x="7359650" y="5060950"/>
            <a:ext cx="1500188" cy="1500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Testing Competitiveness with Gender</a:t>
            </a:r>
            <a:endParaRPr lang="en-US" dirty="0"/>
          </a:p>
        </p:txBody>
      </p:sp>
      <p:pic>
        <p:nvPicPr>
          <p:cNvPr id="31748" name="Picture 2"/>
          <p:cNvPicPr>
            <a:picLocks noChangeAspect="1" noChangeArrowheads="1"/>
          </p:cNvPicPr>
          <p:nvPr/>
        </p:nvPicPr>
        <p:blipFill>
          <a:blip r:embed="rId3"/>
          <a:srcRect/>
          <a:stretch>
            <a:fillRect/>
          </a:stretch>
        </p:blipFill>
        <p:spPr bwMode="auto">
          <a:xfrm>
            <a:off x="228600" y="2133600"/>
            <a:ext cx="3962400" cy="3235325"/>
          </a:xfrm>
          <a:prstGeom prst="rect">
            <a:avLst/>
          </a:prstGeom>
          <a:noFill/>
          <a:ln w="9525">
            <a:noFill/>
            <a:miter lim="800000"/>
            <a:headEnd/>
            <a:tailEnd/>
          </a:ln>
        </p:spPr>
      </p:pic>
      <p:graphicFrame>
        <p:nvGraphicFramePr>
          <p:cNvPr id="31746" name="Object 2"/>
          <p:cNvGraphicFramePr>
            <a:graphicFrameLocks noChangeAspect="1"/>
          </p:cNvGraphicFramePr>
          <p:nvPr/>
        </p:nvGraphicFramePr>
        <p:xfrm>
          <a:off x="4318000" y="2667000"/>
          <a:ext cx="4826000" cy="1930400"/>
        </p:xfrm>
        <a:graphic>
          <a:graphicData uri="http://schemas.openxmlformats.org/presentationml/2006/ole">
            <p:oleObj spid="_x0000_s31746" name="Equation" r:id="rId4" imgW="1206360" imgH="482400" progId="Equation.3">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Testing Competitiveness with Gender</a:t>
            </a:r>
            <a:endParaRPr lang="en-US" dirty="0"/>
          </a:p>
        </p:txBody>
      </p:sp>
      <p:sp>
        <p:nvSpPr>
          <p:cNvPr id="32773" name="Text Placeholder 3"/>
          <p:cNvSpPr>
            <a:spLocks noGrp="1"/>
          </p:cNvSpPr>
          <p:nvPr>
            <p:ph type="body" idx="1"/>
          </p:nvPr>
        </p:nvSpPr>
        <p:spPr/>
        <p:txBody>
          <a:bodyPr/>
          <a:lstStyle/>
          <a:p>
            <a:r>
              <a:rPr lang="en-US" smtClean="0"/>
              <a:t>State</a:t>
            </a:r>
          </a:p>
        </p:txBody>
      </p:sp>
      <p:sp>
        <p:nvSpPr>
          <p:cNvPr id="32774" name="Content Placeholder 4"/>
          <p:cNvSpPr>
            <a:spLocks noGrp="1"/>
          </p:cNvSpPr>
          <p:nvPr>
            <p:ph sz="half" idx="2"/>
          </p:nvPr>
        </p:nvSpPr>
        <p:spPr/>
        <p:txBody>
          <a:bodyPr/>
          <a:lstStyle/>
          <a:p>
            <a:pPr marL="457200" indent="-457200">
              <a:buFont typeface="Arial" charset="0"/>
              <a:buAutoNum type="arabicPeriod"/>
            </a:pPr>
            <a:r>
              <a:rPr lang="en-US" smtClean="0"/>
              <a:t>SRS</a:t>
            </a:r>
          </a:p>
          <a:p>
            <a:pPr marL="457200" indent="-457200">
              <a:buFont typeface="Arial" charset="0"/>
              <a:buAutoNum type="arabicPeriod"/>
            </a:pPr>
            <a:endParaRPr lang="en-US" smtClean="0"/>
          </a:p>
          <a:p>
            <a:pPr marL="457200" indent="-457200">
              <a:buFont typeface="Arial" charset="0"/>
              <a:buNone/>
            </a:pPr>
            <a:r>
              <a:rPr lang="en-US" smtClean="0"/>
              <a:t>2. </a:t>
            </a:r>
          </a:p>
          <a:p>
            <a:pPr marL="457200" indent="-457200">
              <a:buFont typeface="Arial" charset="0"/>
              <a:buAutoNum type="arabicPeriod"/>
            </a:pPr>
            <a:endParaRPr lang="en-US" smtClean="0"/>
          </a:p>
          <a:p>
            <a:pPr marL="457200" indent="-457200">
              <a:buFont typeface="Arial" charset="0"/>
              <a:buAutoNum type="arabicPeriod"/>
            </a:pPr>
            <a:endParaRPr lang="en-US" smtClean="0"/>
          </a:p>
          <a:p>
            <a:pPr marL="457200" indent="-457200">
              <a:buFont typeface="Arial" charset="0"/>
              <a:buAutoNum type="arabicPeriod" startAt="3"/>
            </a:pPr>
            <a:r>
              <a:rPr lang="en-US" smtClean="0"/>
              <a:t>                     Or Normal data </a:t>
            </a:r>
          </a:p>
        </p:txBody>
      </p:sp>
      <p:sp>
        <p:nvSpPr>
          <p:cNvPr id="32775" name="Text Placeholder 5"/>
          <p:cNvSpPr>
            <a:spLocks noGrp="1"/>
          </p:cNvSpPr>
          <p:nvPr>
            <p:ph type="body" sz="quarter" idx="3"/>
          </p:nvPr>
        </p:nvSpPr>
        <p:spPr/>
        <p:txBody>
          <a:bodyPr/>
          <a:lstStyle/>
          <a:p>
            <a:r>
              <a:rPr lang="en-US" smtClean="0"/>
              <a:t>Check</a:t>
            </a:r>
          </a:p>
        </p:txBody>
      </p:sp>
      <p:sp>
        <p:nvSpPr>
          <p:cNvPr id="32776" name="Content Placeholder 6"/>
          <p:cNvSpPr>
            <a:spLocks noGrp="1"/>
          </p:cNvSpPr>
          <p:nvPr>
            <p:ph sz="quarter" idx="4"/>
          </p:nvPr>
        </p:nvSpPr>
        <p:spPr/>
        <p:txBody>
          <a:bodyPr/>
          <a:lstStyle/>
          <a:p>
            <a:pPr marL="457200" indent="-457200">
              <a:buFont typeface="Arial" charset="0"/>
              <a:buAutoNum type="arabicPeriod"/>
            </a:pPr>
            <a:r>
              <a:rPr lang="en-US" smtClean="0"/>
              <a:t>Stated</a:t>
            </a:r>
          </a:p>
          <a:p>
            <a:pPr marL="457200" indent="-457200">
              <a:buFont typeface="Arial" charset="0"/>
              <a:buAutoNum type="arabicPeriod"/>
            </a:pPr>
            <a:endParaRPr lang="en-US" smtClean="0"/>
          </a:p>
          <a:p>
            <a:pPr marL="457200" indent="-457200">
              <a:buFont typeface="Arial" charset="0"/>
              <a:buAutoNum type="arabicPeriod"/>
            </a:pPr>
            <a:r>
              <a:rPr lang="en-US" smtClean="0"/>
              <a:t>All males over 25 &gt; 180</a:t>
            </a:r>
          </a:p>
          <a:p>
            <a:pPr marL="457200" indent="-457200">
              <a:buFont typeface="Arial" charset="0"/>
              <a:buNone/>
            </a:pPr>
            <a:r>
              <a:rPr lang="en-US" smtClean="0"/>
              <a:t>	All females under 25&gt; 480</a:t>
            </a:r>
          </a:p>
          <a:p>
            <a:pPr marL="457200" indent="-457200">
              <a:buFont typeface="Arial" charset="0"/>
              <a:buNone/>
            </a:pPr>
            <a:endParaRPr lang="en-US" smtClean="0"/>
          </a:p>
          <a:p>
            <a:pPr marL="457200" indent="-457200">
              <a:buFont typeface="Arial" charset="0"/>
              <a:buNone/>
            </a:pPr>
            <a:r>
              <a:rPr lang="en-US" smtClean="0"/>
              <a:t>3. Males=31 &gt; 30</a:t>
            </a:r>
          </a:p>
          <a:p>
            <a:pPr marL="457200" indent="-457200">
              <a:buFont typeface="Arial" charset="0"/>
              <a:buNone/>
            </a:pPr>
            <a:r>
              <a:rPr lang="en-US" smtClean="0"/>
              <a:t>	Females=35 &gt; 30</a:t>
            </a:r>
          </a:p>
        </p:txBody>
      </p:sp>
      <p:graphicFrame>
        <p:nvGraphicFramePr>
          <p:cNvPr id="32770" name="Object 2"/>
          <p:cNvGraphicFramePr>
            <a:graphicFrameLocks noChangeAspect="1"/>
          </p:cNvGraphicFramePr>
          <p:nvPr/>
        </p:nvGraphicFramePr>
        <p:xfrm>
          <a:off x="838200" y="3048000"/>
          <a:ext cx="3378200" cy="914400"/>
        </p:xfrm>
        <a:graphic>
          <a:graphicData uri="http://schemas.openxmlformats.org/presentationml/2006/ole">
            <p:oleObj spid="_x0000_s32770" name="Equation" r:id="rId3" imgW="1688760" imgH="457200" progId="Equation.3">
              <p:embed/>
            </p:oleObj>
          </a:graphicData>
        </a:graphic>
      </p:graphicFrame>
      <p:graphicFrame>
        <p:nvGraphicFramePr>
          <p:cNvPr id="32771" name="Object 3"/>
          <p:cNvGraphicFramePr>
            <a:graphicFrameLocks noChangeAspect="1"/>
          </p:cNvGraphicFramePr>
          <p:nvPr/>
        </p:nvGraphicFramePr>
        <p:xfrm>
          <a:off x="914400" y="4038600"/>
          <a:ext cx="2035175" cy="1285875"/>
        </p:xfrm>
        <a:graphic>
          <a:graphicData uri="http://schemas.openxmlformats.org/presentationml/2006/ole">
            <p:oleObj spid="_x0000_s32771" name="Equation" r:id="rId4" imgW="723600" imgH="457200" progId="Equation.3">
              <p:embed/>
            </p:oleObj>
          </a:graphicData>
        </a:graphic>
      </p:graphicFrame>
      <p:sp>
        <p:nvSpPr>
          <p:cNvPr id="32777" name="TextBox 9"/>
          <p:cNvSpPr txBox="1">
            <a:spLocks noChangeArrowheads="1"/>
          </p:cNvSpPr>
          <p:nvPr/>
        </p:nvSpPr>
        <p:spPr bwMode="auto">
          <a:xfrm>
            <a:off x="381000" y="5791200"/>
            <a:ext cx="5867400" cy="923925"/>
          </a:xfrm>
          <a:prstGeom prst="rect">
            <a:avLst/>
          </a:prstGeom>
          <a:noFill/>
          <a:ln w="9525">
            <a:noFill/>
            <a:miter lim="800000"/>
            <a:headEnd/>
            <a:tailEnd/>
          </a:ln>
        </p:spPr>
        <p:txBody>
          <a:bodyPr>
            <a:spAutoFit/>
          </a:bodyPr>
          <a:lstStyle/>
          <a:p>
            <a:r>
              <a:rPr lang="en-US">
                <a:latin typeface="Calibri" pitchFamily="34" charset="0"/>
              </a:rPr>
              <a:t>Conditions met </a:t>
            </a:r>
            <a:r>
              <a:rPr lang="en-US">
                <a:latin typeface="Calibri" pitchFamily="34" charset="0"/>
                <a:sym typeface="Wingdings" pitchFamily="2" charset="2"/>
              </a:rPr>
              <a:t> Student’s t-distribution  2 sample t test</a:t>
            </a:r>
          </a:p>
          <a:p>
            <a:endParaRPr lang="en-US">
              <a:latin typeface="Calibri" pitchFamily="34" charset="0"/>
              <a:sym typeface="Wingdings" pitchFamily="2" charset="2"/>
            </a:endParaRPr>
          </a:p>
          <a:p>
            <a:r>
              <a:rPr lang="en-US">
                <a:latin typeface="Calibri" pitchFamily="34" charset="0"/>
                <a:sym typeface="Wingdings" pitchFamily="2" charset="2"/>
              </a:rPr>
              <a:t>Df = 63.9907</a:t>
            </a:r>
            <a:endParaRPr lang="en-US">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Testing Competitiveness with Gender</a:t>
            </a:r>
            <a:endParaRPr lang="en-US" dirty="0"/>
          </a:p>
        </p:txBody>
      </p:sp>
      <p:graphicFrame>
        <p:nvGraphicFramePr>
          <p:cNvPr id="33794" name="Object 2"/>
          <p:cNvGraphicFramePr>
            <a:graphicFrameLocks noChangeAspect="1"/>
          </p:cNvGraphicFramePr>
          <p:nvPr/>
        </p:nvGraphicFramePr>
        <p:xfrm>
          <a:off x="381000" y="1066800"/>
          <a:ext cx="3308350" cy="2613025"/>
        </p:xfrm>
        <a:graphic>
          <a:graphicData uri="http://schemas.openxmlformats.org/presentationml/2006/ole">
            <p:oleObj spid="_x0000_s33794" name="Equation" r:id="rId3" imgW="965160" imgH="761760" progId="Equation.3">
              <p:embed/>
            </p:oleObj>
          </a:graphicData>
        </a:graphic>
      </p:graphicFrame>
      <p:sp>
        <p:nvSpPr>
          <p:cNvPr id="33799" name="TextBox 5"/>
          <p:cNvSpPr txBox="1">
            <a:spLocks noChangeArrowheads="1"/>
          </p:cNvSpPr>
          <p:nvPr/>
        </p:nvSpPr>
        <p:spPr bwMode="auto">
          <a:xfrm>
            <a:off x="0" y="5749925"/>
            <a:ext cx="4953000" cy="1108075"/>
          </a:xfrm>
          <a:prstGeom prst="rect">
            <a:avLst/>
          </a:prstGeom>
          <a:noFill/>
          <a:ln w="9525">
            <a:noFill/>
            <a:miter lim="800000"/>
            <a:headEnd/>
            <a:tailEnd/>
          </a:ln>
        </p:spPr>
        <p:txBody>
          <a:bodyPr>
            <a:spAutoFit/>
          </a:bodyPr>
          <a:lstStyle/>
          <a:p>
            <a:r>
              <a:rPr lang="en-US" sz="6600">
                <a:latin typeface="Calibri" pitchFamily="34" charset="0"/>
              </a:rPr>
              <a:t>t =-0.3945 </a:t>
            </a:r>
          </a:p>
        </p:txBody>
      </p:sp>
      <p:graphicFrame>
        <p:nvGraphicFramePr>
          <p:cNvPr id="33796" name="Object 4"/>
          <p:cNvGraphicFramePr>
            <a:graphicFrameLocks noChangeAspect="1"/>
          </p:cNvGraphicFramePr>
          <p:nvPr/>
        </p:nvGraphicFramePr>
        <p:xfrm>
          <a:off x="4156075" y="2590800"/>
          <a:ext cx="4970463" cy="787400"/>
        </p:xfrm>
        <a:graphic>
          <a:graphicData uri="http://schemas.openxmlformats.org/presentationml/2006/ole">
            <p:oleObj spid="_x0000_s33796" name="Equation" r:id="rId4" imgW="1282680" imgH="203040" progId="Equation.3">
              <p:embed/>
            </p:oleObj>
          </a:graphicData>
        </a:graphic>
      </p:graphicFrame>
      <p:sp>
        <p:nvSpPr>
          <p:cNvPr id="33800" name="TextBox 7"/>
          <p:cNvSpPr txBox="1">
            <a:spLocks noChangeArrowheads="1"/>
          </p:cNvSpPr>
          <p:nvPr/>
        </p:nvSpPr>
        <p:spPr bwMode="auto">
          <a:xfrm>
            <a:off x="4800600" y="5749925"/>
            <a:ext cx="4343400" cy="1108075"/>
          </a:xfrm>
          <a:prstGeom prst="rect">
            <a:avLst/>
          </a:prstGeom>
          <a:noFill/>
          <a:ln w="9525">
            <a:noFill/>
            <a:miter lim="800000"/>
            <a:headEnd/>
            <a:tailEnd/>
          </a:ln>
        </p:spPr>
        <p:txBody>
          <a:bodyPr>
            <a:spAutoFit/>
          </a:bodyPr>
          <a:lstStyle/>
          <a:p>
            <a:r>
              <a:rPr lang="en-US" sz="6600">
                <a:latin typeface="Calibri" pitchFamily="34" charset="0"/>
              </a:rPr>
              <a:t>p =0.69 </a:t>
            </a:r>
          </a:p>
        </p:txBody>
      </p:sp>
      <p:graphicFrame>
        <p:nvGraphicFramePr>
          <p:cNvPr id="33797" name="Object 5"/>
          <p:cNvGraphicFramePr>
            <a:graphicFrameLocks noChangeAspect="1"/>
          </p:cNvGraphicFramePr>
          <p:nvPr/>
        </p:nvGraphicFramePr>
        <p:xfrm>
          <a:off x="457200" y="3429000"/>
          <a:ext cx="3308350" cy="2613025"/>
        </p:xfrm>
        <a:graphic>
          <a:graphicData uri="http://schemas.openxmlformats.org/presentationml/2006/ole">
            <p:oleObj spid="_x0000_s33797" name="Equation" r:id="rId5" imgW="965160" imgH="761760" progId="Equation.3">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mtClean="0"/>
              <a:t>Introduction</a:t>
            </a:r>
          </a:p>
        </p:txBody>
      </p:sp>
      <p:sp>
        <p:nvSpPr>
          <p:cNvPr id="15362" name="Content Placeholder 2"/>
          <p:cNvSpPr>
            <a:spLocks noGrp="1"/>
          </p:cNvSpPr>
          <p:nvPr>
            <p:ph idx="1"/>
          </p:nvPr>
        </p:nvSpPr>
        <p:spPr/>
        <p:txBody>
          <a:bodyPr/>
          <a:lstStyle/>
          <a:p>
            <a:r>
              <a:rPr lang="en-US" smtClean="0"/>
              <a:t>We decided to play Tic-Tac-Toe with subjects in order to test mean number of games played</a:t>
            </a:r>
          </a:p>
          <a:p>
            <a:r>
              <a:rPr lang="en-US" smtClean="0"/>
              <a:t>We are looking to see just how competitive people can be when it comes to a simple game like Tic-Tac-Toe</a:t>
            </a:r>
          </a:p>
        </p:txBody>
      </p:sp>
      <p:pic>
        <p:nvPicPr>
          <p:cNvPr id="15363" name="Picture 8" descr="http://www.yousoftware.com/images/red-x.png"/>
          <p:cNvPicPr>
            <a:picLocks noChangeAspect="1" noChangeArrowheads="1"/>
          </p:cNvPicPr>
          <p:nvPr/>
        </p:nvPicPr>
        <p:blipFill>
          <a:blip r:embed="rId2"/>
          <a:srcRect/>
          <a:stretch>
            <a:fillRect/>
          </a:stretch>
        </p:blipFill>
        <p:spPr bwMode="auto">
          <a:xfrm>
            <a:off x="42863" y="-82550"/>
            <a:ext cx="2019300" cy="2019300"/>
          </a:xfrm>
          <a:prstGeom prst="rect">
            <a:avLst/>
          </a:prstGeom>
          <a:noFill/>
          <a:ln w="9525">
            <a:noFill/>
            <a:miter lim="800000"/>
            <a:headEnd/>
            <a:tailEnd/>
          </a:ln>
        </p:spPr>
      </p:pic>
      <p:pic>
        <p:nvPicPr>
          <p:cNvPr id="15364" name="Picture 14" descr="http://www.neowin.net/images/uploaded/Opera_256x256.png"/>
          <p:cNvPicPr>
            <a:picLocks noChangeAspect="1" noChangeArrowheads="1"/>
          </p:cNvPicPr>
          <p:nvPr/>
        </p:nvPicPr>
        <p:blipFill>
          <a:blip r:embed="rId3"/>
          <a:srcRect/>
          <a:stretch>
            <a:fillRect/>
          </a:stretch>
        </p:blipFill>
        <p:spPr bwMode="auto">
          <a:xfrm>
            <a:off x="7402513" y="139700"/>
            <a:ext cx="1500187" cy="1500188"/>
          </a:xfrm>
          <a:prstGeom prst="rect">
            <a:avLst/>
          </a:prstGeom>
          <a:noFill/>
          <a:ln w="9525">
            <a:noFill/>
            <a:miter lim="800000"/>
            <a:headEnd/>
            <a:tailEnd/>
          </a:ln>
        </p:spPr>
      </p:pic>
      <p:pic>
        <p:nvPicPr>
          <p:cNvPr id="15365" name="Picture 8" descr="http://www.yousoftware.com/images/red-x.png"/>
          <p:cNvPicPr>
            <a:picLocks noChangeAspect="1" noChangeArrowheads="1"/>
          </p:cNvPicPr>
          <p:nvPr/>
        </p:nvPicPr>
        <p:blipFill>
          <a:blip r:embed="rId2"/>
          <a:srcRect/>
          <a:stretch>
            <a:fillRect/>
          </a:stretch>
        </p:blipFill>
        <p:spPr bwMode="auto">
          <a:xfrm>
            <a:off x="7124700" y="4838700"/>
            <a:ext cx="2019300" cy="2019300"/>
          </a:xfrm>
          <a:prstGeom prst="rect">
            <a:avLst/>
          </a:prstGeom>
          <a:noFill/>
          <a:ln w="9525">
            <a:noFill/>
            <a:miter lim="800000"/>
            <a:headEnd/>
            <a:tailEnd/>
          </a:ln>
        </p:spPr>
      </p:pic>
      <p:pic>
        <p:nvPicPr>
          <p:cNvPr id="15366" name="Picture 14" descr="http://www.neowin.net/images/uploaded/Opera_256x256.png"/>
          <p:cNvPicPr>
            <a:picLocks noChangeAspect="1" noChangeArrowheads="1"/>
          </p:cNvPicPr>
          <p:nvPr/>
        </p:nvPicPr>
        <p:blipFill>
          <a:blip r:embed="rId3"/>
          <a:srcRect/>
          <a:stretch>
            <a:fillRect/>
          </a:stretch>
        </p:blipFill>
        <p:spPr bwMode="auto">
          <a:xfrm>
            <a:off x="304800" y="5181600"/>
            <a:ext cx="1500188" cy="1500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Testing Competitiveness with Gender</a:t>
            </a:r>
            <a:endParaRPr lang="en-US" dirty="0"/>
          </a:p>
        </p:txBody>
      </p:sp>
      <p:sp>
        <p:nvSpPr>
          <p:cNvPr id="34821" name="Content Placeholder 2"/>
          <p:cNvSpPr>
            <a:spLocks noGrp="1"/>
          </p:cNvSpPr>
          <p:nvPr>
            <p:ph idx="1"/>
          </p:nvPr>
        </p:nvSpPr>
        <p:spPr/>
        <p:txBody>
          <a:bodyPr/>
          <a:lstStyle/>
          <a:p>
            <a:r>
              <a:rPr lang="en-US" smtClean="0"/>
              <a:t>We fail to reject the         because</a:t>
            </a:r>
          </a:p>
          <a:p>
            <a:endParaRPr lang="en-US" smtClean="0"/>
          </a:p>
          <a:p>
            <a:r>
              <a:rPr lang="en-US" smtClean="0"/>
              <a:t>We have sufficient evidence to conclude that both males and females are equally competitiveness in the number of tic-tac-toe games they will play.   </a:t>
            </a:r>
          </a:p>
        </p:txBody>
      </p:sp>
      <p:graphicFrame>
        <p:nvGraphicFramePr>
          <p:cNvPr id="34818" name="Object 2"/>
          <p:cNvGraphicFramePr>
            <a:graphicFrameLocks noChangeAspect="1"/>
          </p:cNvGraphicFramePr>
          <p:nvPr/>
        </p:nvGraphicFramePr>
        <p:xfrm>
          <a:off x="4267200" y="1600200"/>
          <a:ext cx="577850" cy="547688"/>
        </p:xfrm>
        <a:graphic>
          <a:graphicData uri="http://schemas.openxmlformats.org/presentationml/2006/ole">
            <p:oleObj spid="_x0000_s34818" name="Equation" r:id="rId3" imgW="241200" imgH="228600" progId="Equation.3">
              <p:embed/>
            </p:oleObj>
          </a:graphicData>
        </a:graphic>
      </p:graphicFrame>
      <p:graphicFrame>
        <p:nvGraphicFramePr>
          <p:cNvPr id="34819" name="Object 3"/>
          <p:cNvGraphicFramePr>
            <a:graphicFrameLocks noChangeAspect="1"/>
          </p:cNvGraphicFramePr>
          <p:nvPr/>
        </p:nvGraphicFramePr>
        <p:xfrm>
          <a:off x="1690688" y="2209800"/>
          <a:ext cx="2925762" cy="482600"/>
        </p:xfrm>
        <a:graphic>
          <a:graphicData uri="http://schemas.openxmlformats.org/presentationml/2006/ole">
            <p:oleObj spid="_x0000_s34819" name="Equation" r:id="rId4" imgW="1231560" imgH="203040" progId="Equation.3">
              <p:embed/>
            </p:oleObj>
          </a:graphicData>
        </a:graphic>
      </p:graphicFrame>
      <p:pic>
        <p:nvPicPr>
          <p:cNvPr id="34822" name="Picture 8" descr="http://www.yousoftware.com/images/red-x.png"/>
          <p:cNvPicPr>
            <a:picLocks noChangeAspect="1" noChangeArrowheads="1"/>
          </p:cNvPicPr>
          <p:nvPr/>
        </p:nvPicPr>
        <p:blipFill>
          <a:blip r:embed="rId5"/>
          <a:srcRect/>
          <a:stretch>
            <a:fillRect/>
          </a:stretch>
        </p:blipFill>
        <p:spPr bwMode="auto">
          <a:xfrm>
            <a:off x="0" y="4838700"/>
            <a:ext cx="2019300" cy="2019300"/>
          </a:xfrm>
          <a:prstGeom prst="rect">
            <a:avLst/>
          </a:prstGeom>
          <a:noFill/>
          <a:ln w="9525">
            <a:noFill/>
            <a:miter lim="800000"/>
            <a:headEnd/>
            <a:tailEnd/>
          </a:ln>
        </p:spPr>
      </p:pic>
      <p:pic>
        <p:nvPicPr>
          <p:cNvPr id="34823" name="Picture 14" descr="http://www.neowin.net/images/uploaded/Opera_256x256.png"/>
          <p:cNvPicPr>
            <a:picLocks noChangeAspect="1" noChangeArrowheads="1"/>
          </p:cNvPicPr>
          <p:nvPr/>
        </p:nvPicPr>
        <p:blipFill>
          <a:blip r:embed="rId6"/>
          <a:srcRect/>
          <a:stretch>
            <a:fillRect/>
          </a:stretch>
        </p:blipFill>
        <p:spPr bwMode="auto">
          <a:xfrm>
            <a:off x="7359650" y="5060950"/>
            <a:ext cx="1500188" cy="1500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smtClean="0"/>
              <a:t>Conclusions</a:t>
            </a:r>
          </a:p>
        </p:txBody>
      </p:sp>
      <p:sp>
        <p:nvSpPr>
          <p:cNvPr id="3" name="Content Placeholder 2"/>
          <p:cNvSpPr>
            <a:spLocks noGrp="1"/>
          </p:cNvSpPr>
          <p:nvPr>
            <p:ph idx="1"/>
          </p:nvPr>
        </p:nvSpPr>
        <p:spPr>
          <a:xfrm>
            <a:off x="457200" y="1600200"/>
            <a:ext cx="8229600" cy="5029200"/>
          </a:xfrm>
        </p:spPr>
        <p:txBody>
          <a:bodyPr rtlCol="0">
            <a:normAutofit lnSpcReduction="10000"/>
          </a:bodyPr>
          <a:lstStyle/>
          <a:p>
            <a:pPr fontAlgn="auto">
              <a:spcAft>
                <a:spcPts val="0"/>
              </a:spcAft>
              <a:buFont typeface="Arial" pitchFamily="34" charset="0"/>
              <a:buChar char="•"/>
              <a:defRPr/>
            </a:pPr>
            <a:r>
              <a:rPr lang="en-US" dirty="0" smtClean="0"/>
              <a:t>Men and women appear to be equally competitive, contrary to stereotype</a:t>
            </a:r>
          </a:p>
          <a:p>
            <a:pPr fontAlgn="auto">
              <a:spcAft>
                <a:spcPts val="0"/>
              </a:spcAft>
              <a:buFont typeface="Arial" pitchFamily="34" charset="0"/>
              <a:buChar char="•"/>
              <a:defRPr/>
            </a:pPr>
            <a:r>
              <a:rPr lang="en-US" dirty="0" smtClean="0"/>
              <a:t>Older people are less willing to become competitive (with strangers)</a:t>
            </a:r>
          </a:p>
          <a:p>
            <a:pPr fontAlgn="auto">
              <a:spcAft>
                <a:spcPts val="0"/>
              </a:spcAft>
              <a:buFont typeface="Arial" pitchFamily="34" charset="0"/>
              <a:buChar char="•"/>
              <a:defRPr/>
            </a:pPr>
            <a:r>
              <a:rPr lang="en-US" dirty="0" smtClean="0"/>
              <a:t>Tic-tac-toe will often have a winner! So play, play away!</a:t>
            </a:r>
          </a:p>
          <a:p>
            <a:pPr fontAlgn="auto">
              <a:spcAft>
                <a:spcPts val="0"/>
              </a:spcAft>
              <a:buFont typeface="Arial" pitchFamily="34" charset="0"/>
              <a:buChar char="•"/>
              <a:defRPr/>
            </a:pPr>
            <a:r>
              <a:rPr lang="en-US" dirty="0" smtClean="0"/>
              <a:t>Don’t think too much. It usually wont help your TTT game.</a:t>
            </a:r>
          </a:p>
          <a:p>
            <a:pPr fontAlgn="auto">
              <a:spcAft>
                <a:spcPts val="0"/>
              </a:spcAft>
              <a:buFont typeface="Arial" pitchFamily="34" charset="0"/>
              <a:buChar char="•"/>
              <a:defRPr/>
            </a:pPr>
            <a:r>
              <a:rPr lang="en-US" dirty="0" smtClean="0"/>
              <a:t>Quit while you’re ahead. </a:t>
            </a:r>
          </a:p>
          <a:p>
            <a:pPr fontAlgn="auto">
              <a:spcAft>
                <a:spcPts val="0"/>
              </a:spcAft>
              <a:buFont typeface="Arial" pitchFamily="34" charset="0"/>
              <a:buChar char="•"/>
              <a:defRPr/>
            </a:pPr>
            <a:r>
              <a:rPr lang="en-US" dirty="0" smtClean="0"/>
              <a:t>The Classroom is a place for distraction</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p:txBody>
      </p:sp>
      <p:pic>
        <p:nvPicPr>
          <p:cNvPr id="44035" name="Picture 8" descr="http://www.yousoftware.com/images/red-x.png"/>
          <p:cNvPicPr>
            <a:picLocks noChangeAspect="1" noChangeArrowheads="1"/>
          </p:cNvPicPr>
          <p:nvPr/>
        </p:nvPicPr>
        <p:blipFill>
          <a:blip r:embed="rId2"/>
          <a:srcRect/>
          <a:stretch>
            <a:fillRect/>
          </a:stretch>
        </p:blipFill>
        <p:spPr bwMode="auto">
          <a:xfrm>
            <a:off x="42863" y="-82550"/>
            <a:ext cx="2019300" cy="2019300"/>
          </a:xfrm>
          <a:prstGeom prst="rect">
            <a:avLst/>
          </a:prstGeom>
          <a:noFill/>
          <a:ln w="9525">
            <a:noFill/>
            <a:miter lim="800000"/>
            <a:headEnd/>
            <a:tailEnd/>
          </a:ln>
        </p:spPr>
      </p:pic>
      <p:pic>
        <p:nvPicPr>
          <p:cNvPr id="44036" name="Picture 14" descr="http://www.neowin.net/images/uploaded/Opera_256x256.png"/>
          <p:cNvPicPr>
            <a:picLocks noChangeAspect="1" noChangeArrowheads="1"/>
          </p:cNvPicPr>
          <p:nvPr/>
        </p:nvPicPr>
        <p:blipFill>
          <a:blip r:embed="rId3"/>
          <a:srcRect/>
          <a:stretch>
            <a:fillRect/>
          </a:stretch>
        </p:blipFill>
        <p:spPr bwMode="auto">
          <a:xfrm>
            <a:off x="7402513" y="139700"/>
            <a:ext cx="1500187" cy="1500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mtClean="0"/>
              <a:t>Opinions</a:t>
            </a:r>
          </a:p>
        </p:txBody>
      </p:sp>
      <p:sp>
        <p:nvSpPr>
          <p:cNvPr id="3" name="Content Placeholder 2"/>
          <p:cNvSpPr>
            <a:spLocks noGrp="1"/>
          </p:cNvSpPr>
          <p:nvPr>
            <p:ph idx="1"/>
          </p:nvPr>
        </p:nvSpPr>
        <p:spPr/>
        <p:txBody>
          <a:bodyPr rtlCol="0">
            <a:normAutofit fontScale="85000" lnSpcReduction="20000"/>
          </a:bodyPr>
          <a:lstStyle/>
          <a:p>
            <a:pPr fontAlgn="auto">
              <a:spcAft>
                <a:spcPts val="0"/>
              </a:spcAft>
              <a:buFont typeface="Arial" pitchFamily="34" charset="0"/>
              <a:buChar char="•"/>
              <a:defRPr/>
            </a:pPr>
            <a:r>
              <a:rPr lang="en-US" dirty="0" smtClean="0"/>
              <a:t>Tic </a:t>
            </a:r>
            <a:r>
              <a:rPr lang="en-US" dirty="0" err="1" smtClean="0"/>
              <a:t>Tac</a:t>
            </a:r>
            <a:r>
              <a:rPr lang="en-US" dirty="0" smtClean="0"/>
              <a:t> Toe is awesome!</a:t>
            </a:r>
          </a:p>
          <a:p>
            <a:pPr fontAlgn="auto">
              <a:spcAft>
                <a:spcPts val="0"/>
              </a:spcAft>
              <a:buFont typeface="Arial" pitchFamily="34" charset="0"/>
              <a:buChar char="•"/>
              <a:defRPr/>
            </a:pPr>
            <a:r>
              <a:rPr lang="en-US" dirty="0" smtClean="0"/>
              <a:t>But tiring.</a:t>
            </a:r>
          </a:p>
          <a:p>
            <a:pPr fontAlgn="auto">
              <a:spcAft>
                <a:spcPts val="0"/>
              </a:spcAft>
              <a:buFont typeface="Arial" pitchFamily="34" charset="0"/>
              <a:buChar char="•"/>
              <a:defRPr/>
            </a:pPr>
            <a:r>
              <a:rPr lang="en-US" dirty="0" smtClean="0"/>
              <a:t>We may have needed to cut some people off at some point</a:t>
            </a:r>
          </a:p>
          <a:p>
            <a:pPr fontAlgn="auto">
              <a:spcAft>
                <a:spcPts val="0"/>
              </a:spcAft>
              <a:buFont typeface="Arial" pitchFamily="34" charset="0"/>
              <a:buChar char="•"/>
              <a:defRPr/>
            </a:pPr>
            <a:r>
              <a:rPr lang="en-US" dirty="0" smtClean="0"/>
              <a:t>People will actively avoid anybody with a booth in Doylestown</a:t>
            </a:r>
          </a:p>
          <a:p>
            <a:pPr fontAlgn="auto">
              <a:spcAft>
                <a:spcPts val="0"/>
              </a:spcAft>
              <a:buFont typeface="Arial" pitchFamily="34" charset="0"/>
              <a:buChar char="•"/>
              <a:defRPr/>
            </a:pPr>
            <a:r>
              <a:rPr lang="en-US" dirty="0" smtClean="0"/>
              <a:t>8 year olds are good at Tic </a:t>
            </a:r>
            <a:r>
              <a:rPr lang="en-US" dirty="0" err="1" smtClean="0"/>
              <a:t>Tac</a:t>
            </a:r>
            <a:r>
              <a:rPr lang="en-US" dirty="0" smtClean="0"/>
              <a:t> Toe</a:t>
            </a:r>
          </a:p>
          <a:p>
            <a:pPr fontAlgn="auto">
              <a:spcAft>
                <a:spcPts val="0"/>
              </a:spcAft>
              <a:buFont typeface="Arial" pitchFamily="34" charset="0"/>
              <a:buChar char="•"/>
              <a:defRPr/>
            </a:pPr>
            <a:r>
              <a:rPr lang="en-US" dirty="0" smtClean="0"/>
              <a:t>Steve is better than </a:t>
            </a:r>
            <a:r>
              <a:rPr lang="en-US" dirty="0" err="1" smtClean="0"/>
              <a:t>Torsten</a:t>
            </a:r>
            <a:r>
              <a:rPr lang="en-US" dirty="0" smtClean="0"/>
              <a:t> at Tic </a:t>
            </a:r>
            <a:r>
              <a:rPr lang="en-US" dirty="0" err="1" smtClean="0"/>
              <a:t>Tac</a:t>
            </a:r>
            <a:r>
              <a:rPr lang="en-US" dirty="0" smtClean="0"/>
              <a:t> Toe, and takes less time</a:t>
            </a:r>
          </a:p>
          <a:p>
            <a:pPr fontAlgn="auto">
              <a:spcAft>
                <a:spcPts val="0"/>
              </a:spcAft>
              <a:buFont typeface="Arial" pitchFamily="34" charset="0"/>
              <a:buChar char="•"/>
              <a:defRPr/>
            </a:pPr>
            <a:r>
              <a:rPr lang="en-US" dirty="0" err="1" smtClean="0"/>
              <a:t>Protip</a:t>
            </a:r>
            <a:r>
              <a:rPr lang="en-US" dirty="0" smtClean="0"/>
              <a:t>: For a fun game, don’t go in the middle. It always ends in a tie</a:t>
            </a:r>
            <a:endParaRPr lang="en-US" dirty="0"/>
          </a:p>
        </p:txBody>
      </p:sp>
      <p:pic>
        <p:nvPicPr>
          <p:cNvPr id="45059" name="Picture 8" descr="http://www.yousoftware.com/images/red-x.png"/>
          <p:cNvPicPr>
            <a:picLocks noChangeAspect="1" noChangeArrowheads="1"/>
          </p:cNvPicPr>
          <p:nvPr/>
        </p:nvPicPr>
        <p:blipFill>
          <a:blip r:embed="rId2"/>
          <a:srcRect/>
          <a:stretch>
            <a:fillRect/>
          </a:stretch>
        </p:blipFill>
        <p:spPr bwMode="auto">
          <a:xfrm>
            <a:off x="42863" y="-82550"/>
            <a:ext cx="2019300" cy="2019300"/>
          </a:xfrm>
          <a:prstGeom prst="rect">
            <a:avLst/>
          </a:prstGeom>
          <a:noFill/>
          <a:ln w="9525">
            <a:noFill/>
            <a:miter lim="800000"/>
            <a:headEnd/>
            <a:tailEnd/>
          </a:ln>
        </p:spPr>
      </p:pic>
      <p:pic>
        <p:nvPicPr>
          <p:cNvPr id="45060" name="Picture 14" descr="http://www.neowin.net/images/uploaded/Opera_256x256.png"/>
          <p:cNvPicPr>
            <a:picLocks noChangeAspect="1" noChangeArrowheads="1"/>
          </p:cNvPicPr>
          <p:nvPr/>
        </p:nvPicPr>
        <p:blipFill>
          <a:blip r:embed="rId3"/>
          <a:srcRect/>
          <a:stretch>
            <a:fillRect/>
          </a:stretch>
        </p:blipFill>
        <p:spPr bwMode="auto">
          <a:xfrm>
            <a:off x="7402513" y="139700"/>
            <a:ext cx="1500187" cy="1500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smtClean="0"/>
              <a:t>Applications</a:t>
            </a:r>
          </a:p>
        </p:txBody>
      </p:sp>
      <p:sp>
        <p:nvSpPr>
          <p:cNvPr id="3" name="Content Placeholder 2"/>
          <p:cNvSpPr>
            <a:spLocks noGrp="1"/>
          </p:cNvSpPr>
          <p:nvPr>
            <p:ph idx="1"/>
          </p:nvPr>
        </p:nvSpPr>
        <p:spPr>
          <a:xfrm>
            <a:off x="457200" y="1600200"/>
            <a:ext cx="8229600" cy="5029200"/>
          </a:xfrm>
        </p:spPr>
        <p:txBody>
          <a:bodyPr rtlCol="0">
            <a:normAutofit lnSpcReduction="10000"/>
          </a:bodyPr>
          <a:lstStyle/>
          <a:p>
            <a:pPr fontAlgn="auto">
              <a:spcAft>
                <a:spcPts val="0"/>
              </a:spcAft>
              <a:buFont typeface="Arial" pitchFamily="34" charset="0"/>
              <a:buChar char="•"/>
              <a:defRPr/>
            </a:pPr>
            <a:r>
              <a:rPr lang="en-US" dirty="0" smtClean="0"/>
              <a:t>The population of adults are significantly less willing to be competitive with strangers</a:t>
            </a:r>
          </a:p>
          <a:p>
            <a:pPr fontAlgn="auto">
              <a:spcAft>
                <a:spcPts val="0"/>
              </a:spcAft>
              <a:buFont typeface="Arial" pitchFamily="34" charset="0"/>
              <a:buChar char="•"/>
              <a:defRPr/>
            </a:pPr>
            <a:r>
              <a:rPr lang="en-US" dirty="0" smtClean="0"/>
              <a:t>The population of women and men are equally competitive. </a:t>
            </a:r>
          </a:p>
          <a:p>
            <a:pPr fontAlgn="auto">
              <a:spcAft>
                <a:spcPts val="0"/>
              </a:spcAft>
              <a:buFont typeface="Arial" pitchFamily="34" charset="0"/>
              <a:buChar char="•"/>
              <a:defRPr/>
            </a:pPr>
            <a:r>
              <a:rPr lang="en-US" dirty="0" smtClean="0"/>
              <a:t>The population of tic-tac-toe players will win 0 zero games less than 50 percent of the time. It’s statistically verified as fun.</a:t>
            </a:r>
          </a:p>
          <a:p>
            <a:pPr fontAlgn="auto">
              <a:spcAft>
                <a:spcPts val="0"/>
              </a:spcAft>
              <a:buFont typeface="Arial" pitchFamily="34" charset="0"/>
              <a:buChar char="•"/>
              <a:defRPr/>
            </a:pPr>
            <a:r>
              <a:rPr lang="en-US" dirty="0" smtClean="0"/>
              <a:t>The population of classroom players are far more willing to divert themselves with games.</a:t>
            </a:r>
          </a:p>
          <a:p>
            <a:pPr lvl="1" fontAlgn="auto">
              <a:spcAft>
                <a:spcPts val="0"/>
              </a:spcAft>
              <a:buFont typeface="Arial" pitchFamily="34" charset="0"/>
              <a:buChar char="–"/>
              <a:defRPr/>
            </a:pPr>
            <a:r>
              <a:rPr lang="en-US" dirty="0" smtClean="0"/>
              <a:t>So, perhaps, more games? </a:t>
            </a:r>
          </a:p>
          <a:p>
            <a:pPr fontAlgn="auto">
              <a:spcAft>
                <a:spcPts val="0"/>
              </a:spcAft>
              <a:buFont typeface="Arial" pitchFamily="34" charset="0"/>
              <a:buChar char="•"/>
              <a:defRPr/>
            </a:pPr>
            <a:endParaRPr lang="en-US" dirty="0"/>
          </a:p>
        </p:txBody>
      </p:sp>
      <p:pic>
        <p:nvPicPr>
          <p:cNvPr id="46083" name="Picture 8" descr="http://www.yousoftware.com/images/red-x.png"/>
          <p:cNvPicPr>
            <a:picLocks noChangeAspect="1" noChangeArrowheads="1"/>
          </p:cNvPicPr>
          <p:nvPr/>
        </p:nvPicPr>
        <p:blipFill>
          <a:blip r:embed="rId2"/>
          <a:srcRect/>
          <a:stretch>
            <a:fillRect/>
          </a:stretch>
        </p:blipFill>
        <p:spPr bwMode="auto">
          <a:xfrm>
            <a:off x="42863" y="-82550"/>
            <a:ext cx="2019300" cy="2019300"/>
          </a:xfrm>
          <a:prstGeom prst="rect">
            <a:avLst/>
          </a:prstGeom>
          <a:noFill/>
          <a:ln w="9525">
            <a:noFill/>
            <a:miter lim="800000"/>
            <a:headEnd/>
            <a:tailEnd/>
          </a:ln>
        </p:spPr>
      </p:pic>
      <p:pic>
        <p:nvPicPr>
          <p:cNvPr id="46084" name="Picture 14" descr="http://www.neowin.net/images/uploaded/Opera_256x256.png"/>
          <p:cNvPicPr>
            <a:picLocks noChangeAspect="1" noChangeArrowheads="1"/>
          </p:cNvPicPr>
          <p:nvPr/>
        </p:nvPicPr>
        <p:blipFill>
          <a:blip r:embed="rId3"/>
          <a:srcRect/>
          <a:stretch>
            <a:fillRect/>
          </a:stretch>
        </p:blipFill>
        <p:spPr bwMode="auto">
          <a:xfrm>
            <a:off x="7402513" y="139700"/>
            <a:ext cx="1500187" cy="1500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US" smtClean="0"/>
              <a:t>Bias/Error</a:t>
            </a:r>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US" dirty="0" smtClean="0"/>
              <a:t>The way in which we ask people for new games could influence our data. Sometimes we simply drew a new grid, or egged them on, or asked plainly “Want to play again?”</a:t>
            </a:r>
          </a:p>
          <a:p>
            <a:pPr fontAlgn="auto">
              <a:spcAft>
                <a:spcPts val="0"/>
              </a:spcAft>
              <a:buFont typeface="Arial" pitchFamily="34" charset="0"/>
              <a:buChar char="•"/>
              <a:defRPr/>
            </a:pPr>
            <a:r>
              <a:rPr lang="en-US" dirty="0" smtClean="0"/>
              <a:t>Our conversations during play could also influence whether people feel comfortable staying around and playing</a:t>
            </a:r>
          </a:p>
          <a:p>
            <a:pPr fontAlgn="auto">
              <a:spcAft>
                <a:spcPts val="0"/>
              </a:spcAft>
              <a:buFont typeface="Arial" pitchFamily="34" charset="0"/>
              <a:buChar char="•"/>
              <a:defRPr/>
            </a:pPr>
            <a:r>
              <a:rPr lang="en-US" dirty="0" smtClean="0"/>
              <a:t>We may have had error in starting and stopping the timer occasionally</a:t>
            </a:r>
          </a:p>
        </p:txBody>
      </p:sp>
      <p:pic>
        <p:nvPicPr>
          <p:cNvPr id="47107" name="Picture 8" descr="http://www.yousoftware.com/images/red-x.png"/>
          <p:cNvPicPr>
            <a:picLocks noChangeAspect="1" noChangeArrowheads="1"/>
          </p:cNvPicPr>
          <p:nvPr/>
        </p:nvPicPr>
        <p:blipFill>
          <a:blip r:embed="rId2"/>
          <a:srcRect/>
          <a:stretch>
            <a:fillRect/>
          </a:stretch>
        </p:blipFill>
        <p:spPr bwMode="auto">
          <a:xfrm>
            <a:off x="42863" y="-82550"/>
            <a:ext cx="2019300" cy="2019300"/>
          </a:xfrm>
          <a:prstGeom prst="rect">
            <a:avLst/>
          </a:prstGeom>
          <a:noFill/>
          <a:ln w="9525">
            <a:noFill/>
            <a:miter lim="800000"/>
            <a:headEnd/>
            <a:tailEnd/>
          </a:ln>
        </p:spPr>
      </p:pic>
      <p:pic>
        <p:nvPicPr>
          <p:cNvPr id="47108" name="Picture 14" descr="http://www.neowin.net/images/uploaded/Opera_256x256.png"/>
          <p:cNvPicPr>
            <a:picLocks noChangeAspect="1" noChangeArrowheads="1"/>
          </p:cNvPicPr>
          <p:nvPr/>
        </p:nvPicPr>
        <p:blipFill>
          <a:blip r:embed="rId3"/>
          <a:srcRect/>
          <a:stretch>
            <a:fillRect/>
          </a:stretch>
        </p:blipFill>
        <p:spPr bwMode="auto">
          <a:xfrm>
            <a:off x="7402513" y="139700"/>
            <a:ext cx="1500187" cy="1500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Summary of Topic and </a:t>
            </a:r>
            <a:br>
              <a:rPr lang="en-US" dirty="0" smtClean="0"/>
            </a:br>
            <a:r>
              <a:rPr lang="en-US" dirty="0" smtClean="0"/>
              <a:t>Data Collection</a:t>
            </a:r>
            <a:endParaRPr lang="en-US" dirty="0"/>
          </a:p>
        </p:txBody>
      </p:sp>
      <p:sp>
        <p:nvSpPr>
          <p:cNvPr id="3" name="Content Placeholder 2"/>
          <p:cNvSpPr>
            <a:spLocks noGrp="1"/>
          </p:cNvSpPr>
          <p:nvPr>
            <p:ph idx="1"/>
          </p:nvPr>
        </p:nvSpPr>
        <p:spPr/>
        <p:txBody>
          <a:bodyPr rtlCol="0">
            <a:normAutofit fontScale="92500" lnSpcReduction="10000"/>
          </a:bodyPr>
          <a:lstStyle/>
          <a:p>
            <a:pPr fontAlgn="auto">
              <a:spcAft>
                <a:spcPts val="0"/>
              </a:spcAft>
              <a:buFont typeface="Arial" pitchFamily="34" charset="0"/>
              <a:buChar char="•"/>
              <a:defRPr/>
            </a:pPr>
            <a:r>
              <a:rPr lang="en-US" dirty="0" smtClean="0"/>
              <a:t>With each subject we played Tic-</a:t>
            </a:r>
            <a:r>
              <a:rPr lang="en-US" dirty="0" err="1" smtClean="0"/>
              <a:t>Tac</a:t>
            </a:r>
            <a:r>
              <a:rPr lang="en-US" dirty="0" smtClean="0"/>
              <a:t>-Toe with, we recorded the game length, and thereby average time per game, total games, and each game’s outcome to measure competitiveness  </a:t>
            </a:r>
          </a:p>
          <a:p>
            <a:pPr fontAlgn="auto">
              <a:spcAft>
                <a:spcPts val="0"/>
              </a:spcAft>
              <a:buFont typeface="Arial" pitchFamily="34" charset="0"/>
              <a:buChar char="•"/>
              <a:defRPr/>
            </a:pPr>
            <a:r>
              <a:rPr lang="en-US" dirty="0" smtClean="0"/>
              <a:t>We would ask every third person to walk by our setup in Doylestown or the school if they would like to play</a:t>
            </a:r>
          </a:p>
          <a:p>
            <a:pPr fontAlgn="auto">
              <a:spcAft>
                <a:spcPts val="0"/>
              </a:spcAft>
              <a:buFont typeface="Arial" pitchFamily="34" charset="0"/>
              <a:buChar char="•"/>
              <a:defRPr/>
            </a:pPr>
            <a:r>
              <a:rPr lang="en-US" dirty="0" smtClean="0"/>
              <a:t>After each game we would ask subjects if they would like to play again, and continued this until they decided they were done. </a:t>
            </a:r>
            <a:endParaRPr lang="en-US" dirty="0"/>
          </a:p>
        </p:txBody>
      </p:sp>
      <p:pic>
        <p:nvPicPr>
          <p:cNvPr id="16387" name="Picture 8" descr="http://www.yousoftware.com/images/red-x.png"/>
          <p:cNvPicPr>
            <a:picLocks noChangeAspect="1" noChangeArrowheads="1"/>
          </p:cNvPicPr>
          <p:nvPr/>
        </p:nvPicPr>
        <p:blipFill>
          <a:blip r:embed="rId2"/>
          <a:srcRect/>
          <a:stretch>
            <a:fillRect/>
          </a:stretch>
        </p:blipFill>
        <p:spPr bwMode="auto">
          <a:xfrm>
            <a:off x="42863" y="-82550"/>
            <a:ext cx="2019300" cy="2019300"/>
          </a:xfrm>
          <a:prstGeom prst="rect">
            <a:avLst/>
          </a:prstGeom>
          <a:noFill/>
          <a:ln w="9525">
            <a:noFill/>
            <a:miter lim="800000"/>
            <a:headEnd/>
            <a:tailEnd/>
          </a:ln>
        </p:spPr>
      </p:pic>
      <p:pic>
        <p:nvPicPr>
          <p:cNvPr id="16388" name="Picture 14" descr="http://www.neowin.net/images/uploaded/Opera_256x256.png"/>
          <p:cNvPicPr>
            <a:picLocks noChangeAspect="1" noChangeArrowheads="1"/>
          </p:cNvPicPr>
          <p:nvPr/>
        </p:nvPicPr>
        <p:blipFill>
          <a:blip r:embed="rId3"/>
          <a:srcRect/>
          <a:stretch>
            <a:fillRect/>
          </a:stretch>
        </p:blipFill>
        <p:spPr bwMode="auto">
          <a:xfrm>
            <a:off x="7402513" y="139700"/>
            <a:ext cx="1500187" cy="1500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What is this “Tic-tac-Toe” </a:t>
            </a:r>
            <a:br>
              <a:rPr lang="en-US" dirty="0" smtClean="0"/>
            </a:br>
            <a:r>
              <a:rPr lang="en-US" dirty="0" smtClean="0"/>
              <a:t>of which you speak?</a:t>
            </a:r>
            <a:endParaRPr lang="en-US" dirty="0"/>
          </a:p>
        </p:txBody>
      </p:sp>
      <p:sp>
        <p:nvSpPr>
          <p:cNvPr id="17410" name="Content Placeholder 2"/>
          <p:cNvSpPr>
            <a:spLocks noGrp="1"/>
          </p:cNvSpPr>
          <p:nvPr>
            <p:ph idx="1"/>
          </p:nvPr>
        </p:nvSpPr>
        <p:spPr/>
        <p:txBody>
          <a:bodyPr/>
          <a:lstStyle/>
          <a:p>
            <a:r>
              <a:rPr lang="en-US" smtClean="0"/>
              <a:t>You might know it as Noughts and Crosses</a:t>
            </a:r>
          </a:p>
          <a:p>
            <a:r>
              <a:rPr lang="en-US" smtClean="0"/>
              <a:t>Tic-Tac-Toe is a strategy game played with a grid of 9 squares where players alternate playing X’s or O’s</a:t>
            </a:r>
          </a:p>
          <a:p>
            <a:r>
              <a:rPr lang="en-US" smtClean="0"/>
              <a:t>Many believe it to be the FIRST strategy game, EVER</a:t>
            </a:r>
          </a:p>
          <a:p>
            <a:r>
              <a:rPr lang="en-US" smtClean="0"/>
              <a:t>It is played almost universally</a:t>
            </a:r>
          </a:p>
        </p:txBody>
      </p:sp>
      <p:pic>
        <p:nvPicPr>
          <p:cNvPr id="17411" name="Picture 8" descr="http://www.yousoftware.com/images/red-x.png"/>
          <p:cNvPicPr>
            <a:picLocks noChangeAspect="1" noChangeArrowheads="1"/>
          </p:cNvPicPr>
          <p:nvPr/>
        </p:nvPicPr>
        <p:blipFill>
          <a:blip r:embed="rId2"/>
          <a:srcRect/>
          <a:stretch>
            <a:fillRect/>
          </a:stretch>
        </p:blipFill>
        <p:spPr bwMode="auto">
          <a:xfrm>
            <a:off x="42863" y="-82550"/>
            <a:ext cx="2019300" cy="2019300"/>
          </a:xfrm>
          <a:prstGeom prst="rect">
            <a:avLst/>
          </a:prstGeom>
          <a:noFill/>
          <a:ln w="9525">
            <a:noFill/>
            <a:miter lim="800000"/>
            <a:headEnd/>
            <a:tailEnd/>
          </a:ln>
        </p:spPr>
      </p:pic>
      <p:pic>
        <p:nvPicPr>
          <p:cNvPr id="17412" name="Picture 14" descr="http://www.neowin.net/images/uploaded/Opera_256x256.png"/>
          <p:cNvPicPr>
            <a:picLocks noChangeAspect="1" noChangeArrowheads="1"/>
          </p:cNvPicPr>
          <p:nvPr/>
        </p:nvPicPr>
        <p:blipFill>
          <a:blip r:embed="rId3"/>
          <a:srcRect/>
          <a:stretch>
            <a:fillRect/>
          </a:stretch>
        </p:blipFill>
        <p:spPr bwMode="auto">
          <a:xfrm>
            <a:off x="7402513" y="139700"/>
            <a:ext cx="1500187" cy="1500188"/>
          </a:xfrm>
          <a:prstGeom prst="rect">
            <a:avLst/>
          </a:prstGeom>
          <a:noFill/>
          <a:ln w="9525">
            <a:noFill/>
            <a:miter lim="800000"/>
            <a:headEnd/>
            <a:tailEnd/>
          </a:ln>
        </p:spPr>
      </p:pic>
      <p:pic>
        <p:nvPicPr>
          <p:cNvPr id="17413" name="Picture 4" descr="http://t0.gstatic.com/images?q=tbn:ANd9GcRMoNE6yi9wGtPaBN-RRdyGLvJor6YV1UTIs7j_YsMcHp8Q0cgV&amp;t=1"/>
          <p:cNvPicPr>
            <a:picLocks noChangeAspect="1" noChangeArrowheads="1"/>
          </p:cNvPicPr>
          <p:nvPr/>
        </p:nvPicPr>
        <p:blipFill>
          <a:blip r:embed="rId4"/>
          <a:srcRect/>
          <a:stretch>
            <a:fillRect/>
          </a:stretch>
        </p:blipFill>
        <p:spPr bwMode="auto">
          <a:xfrm>
            <a:off x="5867400" y="4343400"/>
            <a:ext cx="2590800" cy="2308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mtClean="0"/>
              <a:t>Games Played vs. Win %</a:t>
            </a:r>
          </a:p>
        </p:txBody>
      </p:sp>
      <p:pic>
        <p:nvPicPr>
          <p:cNvPr id="18434" name="Picture 8" descr="http://www.yousoftware.com/images/red-x.png"/>
          <p:cNvPicPr>
            <a:picLocks noChangeAspect="1" noChangeArrowheads="1"/>
          </p:cNvPicPr>
          <p:nvPr/>
        </p:nvPicPr>
        <p:blipFill>
          <a:blip r:embed="rId2"/>
          <a:srcRect/>
          <a:stretch>
            <a:fillRect/>
          </a:stretch>
        </p:blipFill>
        <p:spPr bwMode="auto">
          <a:xfrm>
            <a:off x="42863" y="-82550"/>
            <a:ext cx="2019300" cy="2019300"/>
          </a:xfrm>
          <a:prstGeom prst="rect">
            <a:avLst/>
          </a:prstGeom>
          <a:noFill/>
          <a:ln w="9525">
            <a:noFill/>
            <a:miter lim="800000"/>
            <a:headEnd/>
            <a:tailEnd/>
          </a:ln>
        </p:spPr>
      </p:pic>
      <p:pic>
        <p:nvPicPr>
          <p:cNvPr id="18435" name="Picture 14" descr="http://www.neowin.net/images/uploaded/Opera_256x256.png"/>
          <p:cNvPicPr>
            <a:picLocks noChangeAspect="1" noChangeArrowheads="1"/>
          </p:cNvPicPr>
          <p:nvPr/>
        </p:nvPicPr>
        <p:blipFill>
          <a:blip r:embed="rId3"/>
          <a:srcRect/>
          <a:stretch>
            <a:fillRect/>
          </a:stretch>
        </p:blipFill>
        <p:spPr bwMode="auto">
          <a:xfrm>
            <a:off x="7402513" y="139700"/>
            <a:ext cx="1500187" cy="1500188"/>
          </a:xfrm>
          <a:prstGeom prst="rect">
            <a:avLst/>
          </a:prstGeom>
          <a:noFill/>
          <a:ln w="9525">
            <a:noFill/>
            <a:miter lim="800000"/>
            <a:headEnd/>
            <a:tailEnd/>
          </a:ln>
        </p:spPr>
      </p:pic>
      <p:pic>
        <p:nvPicPr>
          <p:cNvPr id="18436" name="Picture 2"/>
          <p:cNvPicPr>
            <a:picLocks noChangeAspect="1" noChangeArrowheads="1"/>
          </p:cNvPicPr>
          <p:nvPr/>
        </p:nvPicPr>
        <p:blipFill>
          <a:blip r:embed="rId4"/>
          <a:srcRect/>
          <a:stretch>
            <a:fillRect/>
          </a:stretch>
        </p:blipFill>
        <p:spPr bwMode="auto">
          <a:xfrm>
            <a:off x="228600" y="1905000"/>
            <a:ext cx="5943600" cy="4176713"/>
          </a:xfrm>
          <a:prstGeom prst="rect">
            <a:avLst/>
          </a:prstGeom>
          <a:noFill/>
          <a:ln w="9525">
            <a:noFill/>
            <a:miter lim="800000"/>
            <a:headEnd/>
            <a:tailEnd/>
          </a:ln>
        </p:spPr>
      </p:pic>
      <p:sp>
        <p:nvSpPr>
          <p:cNvPr id="18437" name="TextBox 6"/>
          <p:cNvSpPr txBox="1">
            <a:spLocks noChangeArrowheads="1"/>
          </p:cNvSpPr>
          <p:nvPr/>
        </p:nvSpPr>
        <p:spPr bwMode="auto">
          <a:xfrm>
            <a:off x="6248400" y="1676400"/>
            <a:ext cx="2667000" cy="4246563"/>
          </a:xfrm>
          <a:prstGeom prst="rect">
            <a:avLst/>
          </a:prstGeom>
          <a:noFill/>
          <a:ln w="9525">
            <a:noFill/>
            <a:miter lim="800000"/>
            <a:headEnd/>
            <a:tailEnd/>
          </a:ln>
        </p:spPr>
        <p:txBody>
          <a:bodyPr>
            <a:spAutoFit/>
          </a:bodyPr>
          <a:lstStyle/>
          <a:p>
            <a:r>
              <a:rPr lang="en-US">
                <a:latin typeface="Calibri" pitchFamily="34" charset="0"/>
              </a:rPr>
              <a:t>The scatterplot is very roughly positive, very weak, and barely linear.</a:t>
            </a:r>
          </a:p>
          <a:p>
            <a:endParaRPr lang="en-US">
              <a:latin typeface="Calibri" pitchFamily="34" charset="0"/>
            </a:endParaRPr>
          </a:p>
          <a:p>
            <a:r>
              <a:rPr lang="en-US">
                <a:latin typeface="Calibri" pitchFamily="34" charset="0"/>
              </a:rPr>
              <a:t>In fact, the correlation, r, is only 0.014.</a:t>
            </a:r>
          </a:p>
          <a:p>
            <a:endParaRPr lang="en-US">
              <a:latin typeface="Calibri" pitchFamily="34" charset="0"/>
            </a:endParaRPr>
          </a:p>
          <a:p>
            <a:r>
              <a:rPr lang="en-US">
                <a:latin typeface="Calibri" pitchFamily="34" charset="0"/>
              </a:rPr>
              <a:t>Just from the scatterplot, we can conclude that playing more games is not guarenteed, or likely, to increase your win percentage (defined by total wins/total games played)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mtClean="0"/>
              <a:t>Game Time vs. Wins</a:t>
            </a:r>
          </a:p>
        </p:txBody>
      </p:sp>
      <p:pic>
        <p:nvPicPr>
          <p:cNvPr id="19458" name="Picture 2"/>
          <p:cNvPicPr>
            <a:picLocks noChangeAspect="1" noChangeArrowheads="1"/>
          </p:cNvPicPr>
          <p:nvPr/>
        </p:nvPicPr>
        <p:blipFill>
          <a:blip r:embed="rId2"/>
          <a:srcRect/>
          <a:stretch>
            <a:fillRect/>
          </a:stretch>
        </p:blipFill>
        <p:spPr bwMode="auto">
          <a:xfrm>
            <a:off x="228600" y="1600200"/>
            <a:ext cx="5691188" cy="4648200"/>
          </a:xfrm>
          <a:prstGeom prst="rect">
            <a:avLst/>
          </a:prstGeom>
          <a:noFill/>
          <a:ln w="9525">
            <a:noFill/>
            <a:miter lim="800000"/>
            <a:headEnd/>
            <a:tailEnd/>
          </a:ln>
        </p:spPr>
      </p:pic>
      <p:sp>
        <p:nvSpPr>
          <p:cNvPr id="19459" name="TextBox 4"/>
          <p:cNvSpPr txBox="1">
            <a:spLocks noChangeArrowheads="1"/>
          </p:cNvSpPr>
          <p:nvPr/>
        </p:nvSpPr>
        <p:spPr bwMode="auto">
          <a:xfrm>
            <a:off x="6019800" y="1600200"/>
            <a:ext cx="2819400" cy="3970338"/>
          </a:xfrm>
          <a:prstGeom prst="rect">
            <a:avLst/>
          </a:prstGeom>
          <a:noFill/>
          <a:ln w="9525">
            <a:noFill/>
            <a:miter lim="800000"/>
            <a:headEnd/>
            <a:tailEnd/>
          </a:ln>
        </p:spPr>
        <p:txBody>
          <a:bodyPr>
            <a:spAutoFit/>
          </a:bodyPr>
          <a:lstStyle/>
          <a:p>
            <a:r>
              <a:rPr lang="en-US">
                <a:latin typeface="Calibri" pitchFamily="34" charset="0"/>
              </a:rPr>
              <a:t>The scatterplot is roughly linear, negative, and weak.</a:t>
            </a:r>
          </a:p>
          <a:p>
            <a:endParaRPr lang="en-US">
              <a:latin typeface="Calibri" pitchFamily="34" charset="0"/>
            </a:endParaRPr>
          </a:p>
          <a:p>
            <a:r>
              <a:rPr lang="en-US">
                <a:latin typeface="Calibri" pitchFamily="34" charset="0"/>
              </a:rPr>
              <a:t>The r is 0.221</a:t>
            </a:r>
          </a:p>
          <a:p>
            <a:endParaRPr lang="en-US">
              <a:latin typeface="Calibri" pitchFamily="34" charset="0"/>
            </a:endParaRPr>
          </a:p>
          <a:p>
            <a:r>
              <a:rPr lang="en-US">
                <a:latin typeface="Calibri" pitchFamily="34" charset="0"/>
              </a:rPr>
              <a:t>We can conclude from this graph that longer games do not correlate well with number of wins. This could be extended to mean that thinking moves through, and taking longer per turn, is not likely to increase your number of wins.</a:t>
            </a:r>
          </a:p>
        </p:txBody>
      </p:sp>
      <p:pic>
        <p:nvPicPr>
          <p:cNvPr id="19460" name="Picture 8" descr="http://www.yousoftware.com/images/red-x.png"/>
          <p:cNvPicPr>
            <a:picLocks noChangeAspect="1" noChangeArrowheads="1"/>
          </p:cNvPicPr>
          <p:nvPr/>
        </p:nvPicPr>
        <p:blipFill>
          <a:blip r:embed="rId3"/>
          <a:srcRect/>
          <a:stretch>
            <a:fillRect/>
          </a:stretch>
        </p:blipFill>
        <p:spPr bwMode="auto">
          <a:xfrm>
            <a:off x="42863" y="-82550"/>
            <a:ext cx="1911350" cy="1911350"/>
          </a:xfrm>
          <a:prstGeom prst="rect">
            <a:avLst/>
          </a:prstGeom>
          <a:noFill/>
          <a:ln w="9525">
            <a:noFill/>
            <a:miter lim="800000"/>
            <a:headEnd/>
            <a:tailEnd/>
          </a:ln>
        </p:spPr>
      </p:pic>
      <p:pic>
        <p:nvPicPr>
          <p:cNvPr id="19461" name="Picture 14" descr="http://www.neowin.net/images/uploaded/Opera_256x256.png"/>
          <p:cNvPicPr>
            <a:picLocks noChangeAspect="1" noChangeArrowheads="1"/>
          </p:cNvPicPr>
          <p:nvPr/>
        </p:nvPicPr>
        <p:blipFill>
          <a:blip r:embed="rId4"/>
          <a:srcRect/>
          <a:stretch>
            <a:fillRect/>
          </a:stretch>
        </p:blipFill>
        <p:spPr bwMode="auto">
          <a:xfrm>
            <a:off x="7402513" y="139700"/>
            <a:ext cx="1419225" cy="1419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t>Game Time vs. Setting</a:t>
            </a:r>
          </a:p>
        </p:txBody>
      </p:sp>
      <p:pic>
        <p:nvPicPr>
          <p:cNvPr id="20482" name="Picture 2"/>
          <p:cNvPicPr>
            <a:picLocks noChangeAspect="1" noChangeArrowheads="1"/>
          </p:cNvPicPr>
          <p:nvPr/>
        </p:nvPicPr>
        <p:blipFill>
          <a:blip r:embed="rId2"/>
          <a:srcRect/>
          <a:stretch>
            <a:fillRect/>
          </a:stretch>
        </p:blipFill>
        <p:spPr bwMode="auto">
          <a:xfrm>
            <a:off x="228600" y="1143000"/>
            <a:ext cx="6019800" cy="2949575"/>
          </a:xfrm>
          <a:prstGeom prst="rect">
            <a:avLst/>
          </a:prstGeom>
          <a:noFill/>
          <a:ln w="9525">
            <a:noFill/>
            <a:miter lim="800000"/>
            <a:headEnd/>
            <a:tailEnd/>
          </a:ln>
        </p:spPr>
      </p:pic>
      <p:sp>
        <p:nvSpPr>
          <p:cNvPr id="20483" name="TextBox 6"/>
          <p:cNvSpPr txBox="1">
            <a:spLocks noChangeArrowheads="1"/>
          </p:cNvSpPr>
          <p:nvPr/>
        </p:nvSpPr>
        <p:spPr bwMode="auto">
          <a:xfrm>
            <a:off x="12700" y="4014788"/>
            <a:ext cx="6524625" cy="2863850"/>
          </a:xfrm>
          <a:prstGeom prst="rect">
            <a:avLst/>
          </a:prstGeom>
          <a:noFill/>
          <a:ln w="9525">
            <a:noFill/>
            <a:miter lim="800000"/>
            <a:headEnd/>
            <a:tailEnd/>
          </a:ln>
        </p:spPr>
        <p:txBody>
          <a:bodyPr>
            <a:spAutoFit/>
          </a:bodyPr>
          <a:lstStyle/>
          <a:p>
            <a:r>
              <a:rPr lang="en-US">
                <a:latin typeface="Calibri" pitchFamily="34" charset="0"/>
              </a:rPr>
              <a:t>The classroom/school setting box plot is right skewed. The outside setting plot is roughly symmetric.</a:t>
            </a:r>
          </a:p>
          <a:p>
            <a:r>
              <a:rPr lang="en-US">
                <a:latin typeface="Calibri" pitchFamily="34" charset="0"/>
              </a:rPr>
              <a:t>The classroom setting’s median is much higher than the outdoor setting’s, 195 seconds as opposed to 61.5 seconds.</a:t>
            </a:r>
          </a:p>
          <a:p>
            <a:r>
              <a:rPr lang="en-US">
                <a:latin typeface="Calibri" pitchFamily="34" charset="0"/>
              </a:rPr>
              <a:t>The classroom’s total game times were also much more spread out than the outside’s total game time. The IQR of school games was 200.5 seconds, compared to outside’s IQR of 50 seconds.</a:t>
            </a:r>
          </a:p>
          <a:p>
            <a:r>
              <a:rPr lang="en-US">
                <a:latin typeface="Calibri" pitchFamily="34" charset="0"/>
              </a:rPr>
              <a:t>Here we can see that people in a school setting are much more willing to be distracted for a longer amount of time than those outside.</a:t>
            </a:r>
          </a:p>
        </p:txBody>
      </p:sp>
      <p:pic>
        <p:nvPicPr>
          <p:cNvPr id="20484" name="Picture 5"/>
          <p:cNvPicPr>
            <a:picLocks noChangeAspect="1" noChangeArrowheads="1"/>
          </p:cNvPicPr>
          <p:nvPr/>
        </p:nvPicPr>
        <p:blipFill>
          <a:blip r:embed="rId3"/>
          <a:srcRect/>
          <a:stretch>
            <a:fillRect/>
          </a:stretch>
        </p:blipFill>
        <p:spPr bwMode="auto">
          <a:xfrm>
            <a:off x="6400800" y="1143000"/>
            <a:ext cx="2743200" cy="5551488"/>
          </a:xfrm>
          <a:prstGeom prst="rect">
            <a:avLst/>
          </a:prstGeom>
          <a:noFill/>
          <a:ln w="9525">
            <a:noFill/>
            <a:miter lim="800000"/>
            <a:headEnd/>
            <a:tailEnd/>
          </a:ln>
        </p:spPr>
      </p:pic>
      <p:pic>
        <p:nvPicPr>
          <p:cNvPr id="20485" name="Picture 8" descr="http://www.yousoftware.com/images/red-x.png"/>
          <p:cNvPicPr>
            <a:picLocks noChangeAspect="1" noChangeArrowheads="1"/>
          </p:cNvPicPr>
          <p:nvPr/>
        </p:nvPicPr>
        <p:blipFill>
          <a:blip r:embed="rId4"/>
          <a:srcRect/>
          <a:stretch>
            <a:fillRect/>
          </a:stretch>
        </p:blipFill>
        <p:spPr bwMode="auto">
          <a:xfrm>
            <a:off x="42863" y="-82550"/>
            <a:ext cx="1377950" cy="1377950"/>
          </a:xfrm>
          <a:prstGeom prst="rect">
            <a:avLst/>
          </a:prstGeom>
          <a:noFill/>
          <a:ln w="9525">
            <a:noFill/>
            <a:miter lim="800000"/>
            <a:headEnd/>
            <a:tailEnd/>
          </a:ln>
        </p:spPr>
      </p:pic>
      <p:pic>
        <p:nvPicPr>
          <p:cNvPr id="20486" name="Picture 14" descr="http://www.neowin.net/images/uploaded/Opera_256x256.png"/>
          <p:cNvPicPr>
            <a:picLocks noChangeAspect="1" noChangeArrowheads="1"/>
          </p:cNvPicPr>
          <p:nvPr/>
        </p:nvPicPr>
        <p:blipFill>
          <a:blip r:embed="rId5"/>
          <a:srcRect/>
          <a:stretch>
            <a:fillRect/>
          </a:stretch>
        </p:blipFill>
        <p:spPr bwMode="auto">
          <a:xfrm>
            <a:off x="7402513" y="139700"/>
            <a:ext cx="1023937" cy="1023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609600" y="457200"/>
            <a:ext cx="4648200" cy="369888"/>
          </a:xfrm>
          <a:prstGeom prst="rect">
            <a:avLst/>
          </a:prstGeom>
          <a:noFill/>
          <a:ln w="9525">
            <a:noFill/>
            <a:miter lim="800000"/>
            <a:headEnd/>
            <a:tailEnd/>
          </a:ln>
        </p:spPr>
        <p:txBody>
          <a:bodyPr>
            <a:spAutoFit/>
          </a:bodyPr>
          <a:lstStyle/>
          <a:p>
            <a:r>
              <a:rPr lang="en-US">
                <a:latin typeface="Calibri" pitchFamily="34" charset="0"/>
              </a:rPr>
              <a:t>“Hi, would you like to play some Tic Tac Toe-”</a:t>
            </a:r>
          </a:p>
        </p:txBody>
      </p:sp>
      <p:sp>
        <p:nvSpPr>
          <p:cNvPr id="5" name="TextBox 4"/>
          <p:cNvSpPr txBox="1">
            <a:spLocks noChangeArrowheads="1"/>
          </p:cNvSpPr>
          <p:nvPr/>
        </p:nvSpPr>
        <p:spPr bwMode="auto">
          <a:xfrm>
            <a:off x="1143000" y="914400"/>
            <a:ext cx="6858000" cy="2586038"/>
          </a:xfrm>
          <a:prstGeom prst="rect">
            <a:avLst/>
          </a:prstGeom>
          <a:noFill/>
          <a:ln w="9525">
            <a:noFill/>
            <a:miter lim="800000"/>
            <a:headEnd/>
            <a:tailEnd/>
          </a:ln>
        </p:spPr>
        <p:txBody>
          <a:bodyPr>
            <a:spAutoFit/>
          </a:bodyPr>
          <a:lstStyle/>
          <a:p>
            <a:r>
              <a:rPr lang="en-US" sz="5400">
                <a:solidFill>
                  <a:srgbClr val="FF0000"/>
                </a:solidFill>
                <a:latin typeface="Calibri" pitchFamily="34" charset="0"/>
              </a:rPr>
              <a:t>OHH I’M SO BAD AT TIC TAC TOE! DOESN’T NOBODY EVER WIN?</a:t>
            </a:r>
          </a:p>
        </p:txBody>
      </p:sp>
      <p:sp>
        <p:nvSpPr>
          <p:cNvPr id="6" name="TextBox 5"/>
          <p:cNvSpPr txBox="1">
            <a:spLocks noChangeArrowheads="1"/>
          </p:cNvSpPr>
          <p:nvPr/>
        </p:nvSpPr>
        <p:spPr bwMode="auto">
          <a:xfrm>
            <a:off x="4114800" y="3581400"/>
            <a:ext cx="4495800" cy="646113"/>
          </a:xfrm>
          <a:prstGeom prst="rect">
            <a:avLst/>
          </a:prstGeom>
          <a:noFill/>
          <a:ln w="9525">
            <a:noFill/>
            <a:miter lim="800000"/>
            <a:headEnd/>
            <a:tailEnd/>
          </a:ln>
        </p:spPr>
        <p:txBody>
          <a:bodyPr>
            <a:spAutoFit/>
          </a:bodyPr>
          <a:lstStyle/>
          <a:p>
            <a:r>
              <a:rPr lang="en-US">
                <a:latin typeface="Calibri" pitchFamily="34" charset="0"/>
              </a:rPr>
              <a:t>“No, actually we get a lot of wins, and some losses, but yes people tie pretty often-”</a:t>
            </a:r>
          </a:p>
        </p:txBody>
      </p:sp>
      <p:sp>
        <p:nvSpPr>
          <p:cNvPr id="7" name="TextBox 6"/>
          <p:cNvSpPr txBox="1">
            <a:spLocks noChangeArrowheads="1"/>
          </p:cNvSpPr>
          <p:nvPr/>
        </p:nvSpPr>
        <p:spPr bwMode="auto">
          <a:xfrm>
            <a:off x="304800" y="4343400"/>
            <a:ext cx="8839200" cy="2308225"/>
          </a:xfrm>
          <a:prstGeom prst="rect">
            <a:avLst/>
          </a:prstGeom>
          <a:noFill/>
          <a:ln w="9525">
            <a:noFill/>
            <a:miter lim="800000"/>
            <a:headEnd/>
            <a:tailEnd/>
          </a:ln>
        </p:spPr>
        <p:txBody>
          <a:bodyPr>
            <a:spAutoFit/>
          </a:bodyPr>
          <a:lstStyle/>
          <a:p>
            <a:r>
              <a:rPr lang="en-US" sz="4800">
                <a:solidFill>
                  <a:srgbClr val="FF0000"/>
                </a:solidFill>
                <a:latin typeface="Calibri" pitchFamily="34" charset="0"/>
              </a:rPr>
              <a:t>YEAH ITS IMPOSSIBLE TO WIN BUT OKAY I’LL PLAY A LITTLE! IT’S JUST GOING TO BE A TIE THOUGH!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770" decel="100000"/>
                                        <p:tgtEl>
                                          <p:spTgt spid="5"/>
                                        </p:tgtEl>
                                      </p:cBhvr>
                                    </p:animEffect>
                                    <p:animScale>
                                      <p:cBhvr>
                                        <p:cTn id="13" dur="770" decel="100000"/>
                                        <p:tgtEl>
                                          <p:spTgt spid="5"/>
                                        </p:tgtEl>
                                      </p:cBhvr>
                                      <p:from x="10000" y="10000"/>
                                      <p:to x="200000" y="450000"/>
                                    </p:animScale>
                                    <p:animScale>
                                      <p:cBhvr>
                                        <p:cTn id="14" dur="1230" accel="100000" fill="hold">
                                          <p:stCondLst>
                                            <p:cond delay="770"/>
                                          </p:stCondLst>
                                        </p:cTn>
                                        <p:tgtEl>
                                          <p:spTgt spid="5"/>
                                        </p:tgtEl>
                                      </p:cBhvr>
                                      <p:from x="200000" y="450000"/>
                                      <p:to x="100000" y="100000"/>
                                    </p:animScale>
                                    <p:set>
                                      <p:cBhvr>
                                        <p:cTn id="15" dur="770" fill="hold"/>
                                        <p:tgtEl>
                                          <p:spTgt spid="5"/>
                                        </p:tgtEl>
                                        <p:attrNameLst>
                                          <p:attrName>ppt_x</p:attrName>
                                        </p:attrNameLst>
                                      </p:cBhvr>
                                      <p:to>
                                        <p:strVal val="(0.5)"/>
                                      </p:to>
                                    </p:set>
                                    <p:anim from="(0.5)" to="(#ppt_x)" calcmode="lin" valueType="num">
                                      <p:cBhvr>
                                        <p:cTn id="16" dur="1230" accel="100000" fill="hold">
                                          <p:stCondLst>
                                            <p:cond delay="770"/>
                                          </p:stCondLst>
                                        </p:cTn>
                                        <p:tgtEl>
                                          <p:spTgt spid="5"/>
                                        </p:tgtEl>
                                        <p:attrNameLst>
                                          <p:attrName>ppt_x</p:attrName>
                                        </p:attrNameLst>
                                      </p:cBhvr>
                                    </p:anim>
                                    <p:set>
                                      <p:cBhvr>
                                        <p:cTn id="17" dur="770" fill="hold"/>
                                        <p:tgtEl>
                                          <p:spTgt spid="5"/>
                                        </p:tgtEl>
                                        <p:attrNameLst>
                                          <p:attrName>ppt_y</p:attrName>
                                        </p:attrNameLst>
                                      </p:cBhvr>
                                      <p:to>
                                        <p:strVal val="(#ppt_y+0.4)"/>
                                      </p:to>
                                    </p:set>
                                    <p:anim from="(#ppt_y+0.4)" to="(#ppt_y)" calcmode="lin" valueType="num">
                                      <p:cBhvr>
                                        <p:cTn id="18" dur="1230" accel="100000" fill="hold">
                                          <p:stCondLst>
                                            <p:cond delay="770"/>
                                          </p:stCondLst>
                                        </p:cTn>
                                        <p:tgtEl>
                                          <p:spTgt spid="5"/>
                                        </p:tgtEl>
                                        <p:attrNameLst>
                                          <p:attrName>ppt_y</p:attrName>
                                        </p:attrNameLst>
                                      </p:cBhvr>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linds(horizontal)">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51"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770" decel="100000"/>
                                        <p:tgtEl>
                                          <p:spTgt spid="7"/>
                                        </p:tgtEl>
                                      </p:cBhvr>
                                    </p:animEffect>
                                    <p:animScale>
                                      <p:cBhvr>
                                        <p:cTn id="29" dur="770" decel="100000"/>
                                        <p:tgtEl>
                                          <p:spTgt spid="7"/>
                                        </p:tgtEl>
                                      </p:cBhvr>
                                      <p:from x="10000" y="10000"/>
                                      <p:to x="200000" y="450000"/>
                                    </p:animScale>
                                    <p:animScale>
                                      <p:cBhvr>
                                        <p:cTn id="30" dur="1230" accel="100000" fill="hold">
                                          <p:stCondLst>
                                            <p:cond delay="770"/>
                                          </p:stCondLst>
                                        </p:cTn>
                                        <p:tgtEl>
                                          <p:spTgt spid="7"/>
                                        </p:tgtEl>
                                      </p:cBhvr>
                                      <p:from x="200000" y="450000"/>
                                      <p:to x="100000" y="100000"/>
                                    </p:animScale>
                                    <p:set>
                                      <p:cBhvr>
                                        <p:cTn id="31" dur="770" fill="hold"/>
                                        <p:tgtEl>
                                          <p:spTgt spid="7"/>
                                        </p:tgtEl>
                                        <p:attrNameLst>
                                          <p:attrName>ppt_x</p:attrName>
                                        </p:attrNameLst>
                                      </p:cBhvr>
                                      <p:to>
                                        <p:strVal val="(0.5)"/>
                                      </p:to>
                                    </p:set>
                                    <p:anim from="(0.5)" to="(#ppt_x)" calcmode="lin" valueType="num">
                                      <p:cBhvr>
                                        <p:cTn id="32" dur="1230" accel="100000" fill="hold">
                                          <p:stCondLst>
                                            <p:cond delay="770"/>
                                          </p:stCondLst>
                                        </p:cTn>
                                        <p:tgtEl>
                                          <p:spTgt spid="7"/>
                                        </p:tgtEl>
                                        <p:attrNameLst>
                                          <p:attrName>ppt_x</p:attrName>
                                        </p:attrNameLst>
                                      </p:cBhvr>
                                    </p:anim>
                                    <p:set>
                                      <p:cBhvr>
                                        <p:cTn id="33" dur="770" fill="hold"/>
                                        <p:tgtEl>
                                          <p:spTgt spid="7"/>
                                        </p:tgtEl>
                                        <p:attrNameLst>
                                          <p:attrName>ppt_y</p:attrName>
                                        </p:attrNameLst>
                                      </p:cBhvr>
                                      <p:to>
                                        <p:strVal val="(#ppt_y+0.4)"/>
                                      </p:to>
                                    </p:set>
                                    <p:anim from="(#ppt_y+0.4)" to="(#ppt_y)" calcmode="lin" valueType="num">
                                      <p:cBhvr>
                                        <p:cTn id="34" dur="1230" accel="100000" fill="hold">
                                          <p:stCondLst>
                                            <p:cond delay="770"/>
                                          </p:stCondLst>
                                        </p:cTn>
                                        <p:tgtEl>
                                          <p:spTgt spid="7"/>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itle 1"/>
          <p:cNvSpPr>
            <a:spLocks noGrp="1"/>
          </p:cNvSpPr>
          <p:nvPr>
            <p:ph type="title"/>
          </p:nvPr>
        </p:nvSpPr>
        <p:spPr/>
        <p:txBody>
          <a:bodyPr/>
          <a:lstStyle/>
          <a:p>
            <a:r>
              <a:rPr lang="en-US" smtClean="0"/>
              <a:t>Testing Wins</a:t>
            </a:r>
          </a:p>
        </p:txBody>
      </p:sp>
      <p:pic>
        <p:nvPicPr>
          <p:cNvPr id="4101" name="Picture 2"/>
          <p:cNvPicPr>
            <a:picLocks noChangeAspect="1" noChangeArrowheads="1"/>
          </p:cNvPicPr>
          <p:nvPr/>
        </p:nvPicPr>
        <p:blipFill>
          <a:blip r:embed="rId3"/>
          <a:srcRect/>
          <a:stretch>
            <a:fillRect/>
          </a:stretch>
        </p:blipFill>
        <p:spPr bwMode="auto">
          <a:xfrm>
            <a:off x="4419600" y="1752600"/>
            <a:ext cx="4198938" cy="3429000"/>
          </a:xfrm>
          <a:prstGeom prst="rect">
            <a:avLst/>
          </a:prstGeom>
          <a:noFill/>
          <a:ln w="9525">
            <a:noFill/>
            <a:miter lim="800000"/>
            <a:headEnd/>
            <a:tailEnd/>
          </a:ln>
        </p:spPr>
      </p:pic>
      <p:graphicFrame>
        <p:nvGraphicFramePr>
          <p:cNvPr id="4099" name="Object 3"/>
          <p:cNvGraphicFramePr>
            <a:graphicFrameLocks noChangeAspect="1"/>
          </p:cNvGraphicFramePr>
          <p:nvPr/>
        </p:nvGraphicFramePr>
        <p:xfrm>
          <a:off x="609600" y="2438400"/>
          <a:ext cx="3616325" cy="2133600"/>
        </p:xfrm>
        <a:graphic>
          <a:graphicData uri="http://schemas.openxmlformats.org/presentationml/2006/ole">
            <p:oleObj spid="_x0000_s4099" name="Equation" r:id="rId4" imgW="774360" imgH="457200" progId="Equation.3">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495</TotalTime>
  <Words>920</Words>
  <Application>Microsoft Office PowerPoint</Application>
  <PresentationFormat>On-screen Show (4:3)</PresentationFormat>
  <Paragraphs>138</Paragraphs>
  <Slides>24</Slides>
  <Notes>0</Notes>
  <HiddenSlides>0</HiddenSlides>
  <MMClips>0</MMClips>
  <ScaleCrop>false</ScaleCrop>
  <HeadingPairs>
    <vt:vector size="8" baseType="variant">
      <vt:variant>
        <vt:lpstr>Fonts Used</vt:lpstr>
      </vt:variant>
      <vt:variant>
        <vt:i4>3</vt:i4>
      </vt:variant>
      <vt:variant>
        <vt:lpstr>Design Template</vt:lpstr>
      </vt:variant>
      <vt:variant>
        <vt:i4>1</vt:i4>
      </vt:variant>
      <vt:variant>
        <vt:lpstr>Embedded OLE Servers</vt:lpstr>
      </vt:variant>
      <vt:variant>
        <vt:i4>1</vt:i4>
      </vt:variant>
      <vt:variant>
        <vt:lpstr>Slide Titles</vt:lpstr>
      </vt:variant>
      <vt:variant>
        <vt:i4>24</vt:i4>
      </vt:variant>
    </vt:vector>
  </HeadingPairs>
  <TitlesOfParts>
    <vt:vector size="29" baseType="lpstr">
      <vt:lpstr>Calibri</vt:lpstr>
      <vt:lpstr>Arial</vt:lpstr>
      <vt:lpstr>Wingdings</vt:lpstr>
      <vt:lpstr>Office Theme</vt:lpstr>
      <vt:lpstr>Equation</vt:lpstr>
      <vt:lpstr>Tic-Tac-Tolerance</vt:lpstr>
      <vt:lpstr>Introduction</vt:lpstr>
      <vt:lpstr>Summary of Topic and  Data Collection</vt:lpstr>
      <vt:lpstr>What is this “Tic-tac-Toe”  of which you speak?</vt:lpstr>
      <vt:lpstr>Games Played vs. Win %</vt:lpstr>
      <vt:lpstr>Game Time vs. Wins</vt:lpstr>
      <vt:lpstr>Game Time vs. Setting</vt:lpstr>
      <vt:lpstr>Slide 8</vt:lpstr>
      <vt:lpstr>Testing Wins</vt:lpstr>
      <vt:lpstr>Testing Wins</vt:lpstr>
      <vt:lpstr>Testing Wins</vt:lpstr>
      <vt:lpstr>Testing Wins</vt:lpstr>
      <vt:lpstr>Testing Game Time with Age</vt:lpstr>
      <vt:lpstr>Testing Game Time with Age</vt:lpstr>
      <vt:lpstr>Testing Time with Age</vt:lpstr>
      <vt:lpstr>Testing Time with Age</vt:lpstr>
      <vt:lpstr>Testing Competitiveness with Gender</vt:lpstr>
      <vt:lpstr>Testing Competitiveness with Gender</vt:lpstr>
      <vt:lpstr>Testing Competitiveness with Gender</vt:lpstr>
      <vt:lpstr>Testing Competitiveness with Gender</vt:lpstr>
      <vt:lpstr>Conclusions</vt:lpstr>
      <vt:lpstr>Opinions</vt:lpstr>
      <vt:lpstr>Applications</vt:lpstr>
      <vt:lpstr>Bias/Error</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Tic-Tac-Tolerance</dc:title>
  <dc:creator>Graham.S215</dc:creator>
  <cp:lastModifiedBy>koneli</cp:lastModifiedBy>
  <cp:revision>55</cp:revision>
  <dcterms:created xsi:type="dcterms:W3CDTF">2011-06-01T17:29:21Z</dcterms:created>
  <dcterms:modified xsi:type="dcterms:W3CDTF">2012-05-02T19:40:21Z</dcterms:modified>
</cp:coreProperties>
</file>